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tiff" ContentType="image/tif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546" r:id="rId3"/>
    <p:sldId id="529" r:id="rId4"/>
    <p:sldId id="530" r:id="rId5"/>
    <p:sldId id="533" r:id="rId6"/>
    <p:sldId id="539" r:id="rId7"/>
    <p:sldId id="534" r:id="rId8"/>
    <p:sldId id="538" r:id="rId9"/>
    <p:sldId id="536" r:id="rId10"/>
    <p:sldId id="540" r:id="rId11"/>
    <p:sldId id="541" r:id="rId12"/>
    <p:sldId id="497" r:id="rId13"/>
    <p:sldId id="498" r:id="rId14"/>
    <p:sldId id="542" r:id="rId15"/>
    <p:sldId id="535" r:id="rId16"/>
    <p:sldId id="549" r:id="rId17"/>
    <p:sldId id="307" r:id="rId18"/>
    <p:sldId id="354" r:id="rId19"/>
    <p:sldId id="448" r:id="rId20"/>
    <p:sldId id="545" r:id="rId21"/>
    <p:sldId id="466" r:id="rId22"/>
    <p:sldId id="467" r:id="rId23"/>
    <p:sldId id="468" r:id="rId24"/>
    <p:sldId id="469" r:id="rId25"/>
    <p:sldId id="470" r:id="rId26"/>
    <p:sldId id="471" r:id="rId27"/>
    <p:sldId id="372" r:id="rId28"/>
    <p:sldId id="423" r:id="rId29"/>
    <p:sldId id="434" r:id="rId30"/>
    <p:sldId id="425" r:id="rId31"/>
    <p:sldId id="501" r:id="rId32"/>
    <p:sldId id="502" r:id="rId33"/>
    <p:sldId id="503" r:id="rId34"/>
    <p:sldId id="521" r:id="rId35"/>
    <p:sldId id="522" r:id="rId36"/>
    <p:sldId id="504" r:id="rId37"/>
    <p:sldId id="505" r:id="rId38"/>
    <p:sldId id="506" r:id="rId39"/>
    <p:sldId id="507" r:id="rId40"/>
    <p:sldId id="508" r:id="rId41"/>
    <p:sldId id="509" r:id="rId42"/>
    <p:sldId id="510" r:id="rId43"/>
    <p:sldId id="511" r:id="rId44"/>
    <p:sldId id="512" r:id="rId45"/>
    <p:sldId id="513" r:id="rId46"/>
    <p:sldId id="514" r:id="rId47"/>
    <p:sldId id="515" r:id="rId48"/>
    <p:sldId id="516" r:id="rId49"/>
    <p:sldId id="517" r:id="rId50"/>
    <p:sldId id="518" r:id="rId51"/>
    <p:sldId id="519" r:id="rId52"/>
    <p:sldId id="520" r:id="rId53"/>
    <p:sldId id="402" r:id="rId54"/>
    <p:sldId id="286" r:id="rId55"/>
    <p:sldId id="387" r:id="rId56"/>
    <p:sldId id="328" r:id="rId57"/>
    <p:sldId id="391" r:id="rId58"/>
    <p:sldId id="392" r:id="rId59"/>
    <p:sldId id="494" r:id="rId60"/>
    <p:sldId id="495" r:id="rId61"/>
    <p:sldId id="550" r:id="rId62"/>
    <p:sldId id="551" r:id="rId63"/>
    <p:sldId id="547" r:id="rId64"/>
    <p:sldId id="548" r:id="rId65"/>
    <p:sldId id="292" r:id="rId6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CFF"/>
    <a:srgbClr val="FFFFFF"/>
    <a:srgbClr val="00A400"/>
    <a:srgbClr val="00C800"/>
    <a:srgbClr val="00C85A"/>
    <a:srgbClr val="03E7E7"/>
    <a:srgbClr val="1B952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92" autoAdjust="0"/>
    <p:restoredTop sz="88841" autoAdjust="0"/>
  </p:normalViewPr>
  <p:slideViewPr>
    <p:cSldViewPr>
      <p:cViewPr>
        <p:scale>
          <a:sx n="75" d="100"/>
          <a:sy n="75" d="100"/>
        </p:scale>
        <p:origin x="-1632" y="-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15D8762-171E-4BFE-8604-FE3AAF9A894E}" type="datetimeFigureOut">
              <a:rPr lang="en-US"/>
              <a:pPr>
                <a:defRPr/>
              </a:pPr>
              <a:t>9/16/2010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3D0F992-A316-41F2-8A8E-FB0EFA435D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3AF85A1-536F-4629-9000-02436E24ADD6}" type="datetimeFigureOut">
              <a:rPr lang="en-US"/>
              <a:pPr>
                <a:defRPr/>
              </a:pPr>
              <a:t>9/16/2010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9435A0B-BFB3-4865-9D93-A249086BCE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435A0B-BFB3-4865-9D93-A249086BCE2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3" eaLnBrk="1" hangingPunct="1"/>
            <a:r>
              <a:rPr lang="nn-NO" sz="1800" dirty="0" smtClean="0"/>
              <a:t>Previous work computes only around narrow band.</a:t>
            </a:r>
          </a:p>
          <a:p>
            <a:pPr marL="0" lvl="3" eaLnBrk="1" hangingPunct="1"/>
            <a:endParaRPr lang="nn-NO" sz="1800" dirty="0" smtClean="0"/>
          </a:p>
          <a:p>
            <a:pPr marL="0" lvl="3" eaLnBrk="1" hangingPunct="1"/>
            <a:r>
              <a:rPr lang="nn-NO" sz="1800" dirty="0" smtClean="0"/>
              <a:t>We make the observation that even areas around narrow band can be avoided if they have locally converged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61E423-D17C-461B-9ADD-17E05CAD866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3" eaLnBrk="1" hangingPunct="1"/>
            <a:r>
              <a:rPr lang="nn-NO" sz="1800" dirty="0" smtClean="0"/>
              <a:t>If either condition is true, the level set update equations guarentee that the new field value will be equal to the old field value, so we don’t need to update.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61E423-D17C-461B-9ADD-17E05CAD866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updating active set based only on non-zero gradient condition – lots of active voxels</a:t>
            </a:r>
          </a:p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B3E1B6-4515-40E9-A037-A6A80D057A9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updating active set based only on non-zero gradient condition – lots of active voxels</a:t>
            </a:r>
          </a:p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B3E1B6-4515-40E9-A037-A6A80D057A9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updating active set based only on non-zero gradient condition – lots of active voxels</a:t>
            </a:r>
          </a:p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B3E1B6-4515-40E9-A037-A6A80D057A9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updating active set based only on non-zero gradient condition – lots of active voxels</a:t>
            </a:r>
          </a:p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B3E1B6-4515-40E9-A037-A6A80D057A9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updating active set based only on non-zero gradient condition – lots of active voxels</a:t>
            </a:r>
          </a:p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B3E1B6-4515-40E9-A037-A6A80D057A9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initialized</a:t>
            </a:r>
            <a:r>
              <a:rPr lang="en-US" baseline="0" dirty="0" smtClean="0"/>
              <a:t> and maintained such that the </a:t>
            </a:r>
            <a:r>
              <a:rPr lang="en-US" dirty="0" smtClean="0"/>
              <a:t>field value represents</a:t>
            </a:r>
            <a:r>
              <a:rPr lang="en-US" baseline="0" dirty="0" smtClean="0"/>
              <a:t> the distance to the zero </a:t>
            </a:r>
            <a:r>
              <a:rPr lang="en-US" baseline="0" dirty="0" err="1" smtClean="0"/>
              <a:t>isosurface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for our purposes, it is OK if we only maintain a very approximate distance transform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435A0B-BFB3-4865-9D93-A249086BCE2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computational fluid</a:t>
            </a:r>
            <a:r>
              <a:rPr lang="en-US" baseline="0" dirty="0" smtClean="0"/>
              <a:t> dynamics analogy – </a:t>
            </a:r>
            <a:r>
              <a:rPr lang="en-US" baseline="0" dirty="0" err="1" smtClean="0"/>
              <a:t>Eulearian</a:t>
            </a:r>
            <a:r>
              <a:rPr lang="en-US" baseline="0" dirty="0" smtClean="0"/>
              <a:t> simulation instead of </a:t>
            </a:r>
            <a:r>
              <a:rPr lang="en-US" baseline="0" dirty="0" err="1" smtClean="0"/>
              <a:t>Lagrangian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435A0B-BFB3-4865-9D93-A249086BCE2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speed function is an affine combination of two terms: a data term</a:t>
            </a:r>
            <a:r>
              <a:rPr lang="en-US" baseline="0" dirty="0" smtClean="0"/>
              <a:t> and a curvature term</a:t>
            </a:r>
          </a:p>
          <a:p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data term is simply a hat function that encourages surface growth when the image intensity is within a given range 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the curvature term acts like surface tension to encourage a smooth segmentation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relative influence of each term is controlled by the user-specified parameter alpha.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means that alpha effectively controls the smoothness of the segmentation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435A0B-BFB3-4865-9D93-A249086BCE2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435A0B-BFB3-4865-9D93-A249086BCE2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A4ADAD-BED2-458B-8B17-5FB895B9A58C}" type="datetimeFigureOut">
              <a:rPr lang="en-US"/>
              <a:pPr>
                <a:defRPr/>
              </a:pPr>
              <a:t>9/16/2010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54EF45-E776-4B0D-B1DD-DC221472B3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E82B97-E70E-4A16-8F13-4D71EAAC11DC}" type="datetimeFigureOut">
              <a:rPr lang="en-US"/>
              <a:pPr>
                <a:defRPr/>
              </a:pPr>
              <a:t>9/16/2010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555A2C-6371-44E6-AA02-29D9D95E24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5E3DF-1B31-4290-AFE8-DFC3AB2718D7}" type="datetimeFigureOut">
              <a:rPr lang="en-US"/>
              <a:pPr>
                <a:defRPr/>
              </a:pPr>
              <a:t>9/16/2010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FD4A3-1CCC-43C6-9772-3BF0B06ADB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F11DAB-CD66-4752-B7C9-AB3BEC2F2661}" type="datetimeFigureOut">
              <a:rPr lang="en-US"/>
              <a:pPr>
                <a:defRPr/>
              </a:pPr>
              <a:t>9/16/2010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1E4F6-AC3C-489A-97F8-A777C6C876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B681B3-693B-458A-A18C-99EB36DBCDDC}" type="datetimeFigureOut">
              <a:rPr lang="en-US"/>
              <a:pPr>
                <a:defRPr/>
              </a:pPr>
              <a:t>9/16/2010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C2D6E7-F2D6-421A-B703-0B742B6D68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99A3A-56F2-4C56-A442-E1E6349D2F01}" type="datetimeFigureOut">
              <a:rPr lang="en-US"/>
              <a:pPr>
                <a:defRPr/>
              </a:pPr>
              <a:t>9/16/2010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9F892-3067-4306-ADE7-091E3717ED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8DAD5-3184-42F4-8331-6ABEA658654C}" type="datetimeFigureOut">
              <a:rPr lang="en-US"/>
              <a:pPr>
                <a:defRPr/>
              </a:pPr>
              <a:t>9/16/2010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6EE079-AD0E-4210-9658-018E60A39F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69978-D463-4B1C-A7F4-96D3CB2FAF85}" type="datetimeFigureOut">
              <a:rPr lang="en-US"/>
              <a:pPr>
                <a:defRPr/>
              </a:pPr>
              <a:t>9/16/2010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FA0B7-3D06-4B4A-8F62-1E60C87608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1063B-9D7F-4250-9C88-220AF5E85EDF}" type="datetimeFigureOut">
              <a:rPr lang="en-US"/>
              <a:pPr>
                <a:defRPr/>
              </a:pPr>
              <a:t>9/16/2010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820F03-1516-48FA-B2B7-1CF0DC879F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4622A6-52E3-47FD-A9E5-6D38911E688A}" type="datetimeFigureOut">
              <a:rPr lang="en-US"/>
              <a:pPr>
                <a:defRPr/>
              </a:pPr>
              <a:t>9/16/2010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574FB-054D-4615-ACE0-1D90F66FEF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4784C1-4C2B-4A83-8DD0-4B8B37724C2D}" type="datetimeFigureOut">
              <a:rPr lang="en-US"/>
              <a:pPr>
                <a:defRPr/>
              </a:pPr>
              <a:t>9/16/2010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AE1399-7A70-45B4-945E-11CFBDE35B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95EA111-F8A9-433A-86A6-44344AC844EF}" type="datetimeFigureOut">
              <a:rPr lang="en-US"/>
              <a:pPr>
                <a:defRPr/>
              </a:pPr>
              <a:t>9/16/2010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60F9A9-4CFA-4A72-8D86-17DEC1BBC2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7.bin"/><Relationship Id="rId5" Type="http://schemas.openxmlformats.org/officeDocument/2006/relationships/image" Target="../media/image17.png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4348" y="0"/>
            <a:ext cx="7772400" cy="14700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 Work-Efficient GPU Algorithm for Level Set Segmentation</a:t>
            </a:r>
            <a:endParaRPr lang="en-US" dirty="0"/>
          </a:p>
        </p:txBody>
      </p:sp>
      <p:pic>
        <p:nvPicPr>
          <p:cNvPr id="2058" name="Picture 10" descr="C:\Users\mike\Research\iiRepository\GPUSeg\papers\HPG\latex\figures\Aorta-3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1571612"/>
            <a:ext cx="4071966" cy="5080354"/>
          </a:xfrm>
          <a:prstGeom prst="rect">
            <a:avLst/>
          </a:prstGeom>
          <a:noFill/>
        </p:spPr>
      </p:pic>
      <p:sp>
        <p:nvSpPr>
          <p:cNvPr id="13" name="Subtitle 2"/>
          <p:cNvSpPr txBox="1">
            <a:spLocks/>
          </p:cNvSpPr>
          <p:nvPr/>
        </p:nvSpPr>
        <p:spPr bwMode="auto">
          <a:xfrm>
            <a:off x="6228184" y="4149080"/>
            <a:ext cx="259228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Mike Roberts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Jeff Packer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Mario Costa Sousa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Joseph Ross Mitchell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53406" y="5619773"/>
            <a:ext cx="104775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67501" y="5948380"/>
            <a:ext cx="1285884" cy="49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000232" y="1000108"/>
            <a:ext cx="4786346" cy="4729113"/>
          </a:xfrm>
        </p:spPr>
      </p:pic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Segmentation with Level Sets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sz="half" idx="1"/>
          </p:nvPr>
        </p:nvSpPr>
        <p:spPr>
          <a:xfrm>
            <a:off x="428596" y="6029357"/>
            <a:ext cx="8186766" cy="542915"/>
          </a:xfrm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sz="2000" dirty="0" smtClean="0"/>
              <a:t>Represent the level set surface as the zero isosurface of an implicit field</a:t>
            </a:r>
          </a:p>
        </p:txBody>
      </p:sp>
      <p:sp>
        <p:nvSpPr>
          <p:cNvPr id="615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Segmentation with Level Sets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17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642910" y="1487489"/>
            <a:ext cx="7731159" cy="2655891"/>
            <a:chOff x="1579224" y="2416486"/>
            <a:chExt cx="5699800" cy="2055467"/>
          </a:xfrm>
        </p:grpSpPr>
        <p:pic>
          <p:nvPicPr>
            <p:cNvPr id="7176" name="Picture 2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79224" y="2416486"/>
              <a:ext cx="2126345" cy="2055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77" name="Picture 2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143504" y="2428868"/>
              <a:ext cx="2135520" cy="2019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4" name="Content Placeholder 40"/>
          <p:cNvSpPr>
            <a:spLocks noGrp="1"/>
          </p:cNvSpPr>
          <p:nvPr>
            <p:ph sz="half" idx="1"/>
          </p:nvPr>
        </p:nvSpPr>
        <p:spPr>
          <a:xfrm>
            <a:off x="600102" y="4714883"/>
            <a:ext cx="7829550" cy="1500199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/>
              <a:t>Deformation occurs by updating fixed elements in the implicit field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/>
              <a:t>Surface splitting and merging events are handled implicitly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/>
              <a:t>Requires many small iterations for surface to converge on a region of interest</a:t>
            </a:r>
          </a:p>
        </p:txBody>
      </p:sp>
      <p:sp>
        <p:nvSpPr>
          <p:cNvPr id="10" name="Down Arrow 9"/>
          <p:cNvSpPr/>
          <p:nvPr/>
        </p:nvSpPr>
        <p:spPr>
          <a:xfrm rot="16200000">
            <a:off x="4310062" y="2381243"/>
            <a:ext cx="381000" cy="1000132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Speed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643050"/>
            <a:ext cx="8229600" cy="428628"/>
          </a:xfrm>
          <a:ln w="38100"/>
        </p:spPr>
        <p:txBody>
          <a:bodyPr rtlCol="0">
            <a:normAutofit fontScale="85000" lnSpcReduction="20000"/>
          </a:bodyPr>
          <a:lstStyle/>
          <a:p>
            <a:pPr algn="ctr" eaLnBrk="1" fontAlgn="auto" hangingPunct="1">
              <a:spcAft>
                <a:spcPts val="0"/>
              </a:spcAft>
              <a:buNone/>
              <a:defRPr/>
            </a:pPr>
            <a:r>
              <a:rPr lang="en-US" dirty="0" smtClean="0"/>
              <a:t>Speed function proposed by </a:t>
            </a:r>
            <a:r>
              <a:rPr lang="en-US" dirty="0" err="1" smtClean="0"/>
              <a:t>Lefohn</a:t>
            </a:r>
            <a:r>
              <a:rPr lang="en-US" dirty="0" smtClean="0"/>
              <a:t> et al. 2003, 2004</a:t>
            </a:r>
          </a:p>
        </p:txBody>
      </p:sp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476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4767" name="Object 15"/>
          <p:cNvGraphicFramePr>
            <a:graphicFrameLocks noChangeAspect="1"/>
          </p:cNvGraphicFramePr>
          <p:nvPr/>
        </p:nvGraphicFramePr>
        <p:xfrm>
          <a:off x="3895720" y="3263268"/>
          <a:ext cx="500063" cy="500062"/>
        </p:xfrm>
        <a:graphic>
          <a:graphicData uri="http://schemas.openxmlformats.org/presentationml/2006/ole">
            <p:oleObj spid="_x0000_s126984" name="Equation" r:id="rId4" imgW="139680" imgH="139680" progId="Equation.3">
              <p:embed/>
            </p:oleObj>
          </a:graphicData>
        </a:graphic>
      </p:graphicFrame>
      <p:grpSp>
        <p:nvGrpSpPr>
          <p:cNvPr id="2" name="Group 35"/>
          <p:cNvGrpSpPr/>
          <p:nvPr/>
        </p:nvGrpSpPr>
        <p:grpSpPr>
          <a:xfrm>
            <a:off x="4286248" y="2559683"/>
            <a:ext cx="4286280" cy="2667409"/>
            <a:chOff x="4643438" y="2559683"/>
            <a:chExt cx="4286280" cy="2667409"/>
          </a:xfrm>
        </p:grpSpPr>
        <p:grpSp>
          <p:nvGrpSpPr>
            <p:cNvPr id="4" name="Group 86"/>
            <p:cNvGrpSpPr/>
            <p:nvPr/>
          </p:nvGrpSpPr>
          <p:grpSpPr>
            <a:xfrm>
              <a:off x="4643438" y="2559683"/>
              <a:ext cx="4286280" cy="1979932"/>
              <a:chOff x="4500562" y="2559683"/>
              <a:chExt cx="4286280" cy="1979932"/>
            </a:xfrm>
          </p:grpSpPr>
          <p:pic>
            <p:nvPicPr>
              <p:cNvPr id="74771" name="Picture 19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305544" y="3005136"/>
                <a:ext cx="1276350" cy="1104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" name="Group 73"/>
              <p:cNvGrpSpPr/>
              <p:nvPr/>
            </p:nvGrpSpPr>
            <p:grpSpPr>
              <a:xfrm>
                <a:off x="4500562" y="2559683"/>
                <a:ext cx="4286280" cy="1979932"/>
                <a:chOff x="4357686" y="2559683"/>
                <a:chExt cx="4286280" cy="1979932"/>
              </a:xfrm>
            </p:grpSpPr>
            <p:grpSp>
              <p:nvGrpSpPr>
                <p:cNvPr id="7" name="Group 55"/>
                <p:cNvGrpSpPr/>
                <p:nvPr/>
              </p:nvGrpSpPr>
              <p:grpSpPr>
                <a:xfrm>
                  <a:off x="6973972" y="2676629"/>
                  <a:ext cx="955614" cy="699116"/>
                  <a:chOff x="6009861" y="3294706"/>
                  <a:chExt cx="1518295" cy="1189666"/>
                </a:xfrm>
              </p:grpSpPr>
              <p:sp>
                <p:nvSpPr>
                  <p:cNvPr id="52" name="Oval 51"/>
                  <p:cNvSpPr/>
                  <p:nvPr/>
                </p:nvSpPr>
                <p:spPr>
                  <a:xfrm>
                    <a:off x="6156956" y="3769992"/>
                    <a:ext cx="785818" cy="714380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92D050"/>
                      </a:solidFill>
                    </a:endParaRPr>
                  </a:p>
                </p:txBody>
              </p:sp>
              <p:cxnSp>
                <p:nvCxnSpPr>
                  <p:cNvPr id="53" name="Straight Connector 52"/>
                  <p:cNvCxnSpPr/>
                  <p:nvPr/>
                </p:nvCxnSpPr>
                <p:spPr>
                  <a:xfrm flipV="1">
                    <a:off x="6215074" y="4099560"/>
                    <a:ext cx="345746" cy="186696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6009861" y="3294706"/>
                    <a:ext cx="1518295" cy="3077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smtClean="0"/>
                      <a:t>curvature</a:t>
                    </a:r>
                    <a:endParaRPr lang="en-US" sz="1400" dirty="0"/>
                  </a:p>
                </p:txBody>
              </p:sp>
            </p:grpSp>
            <p:graphicFrame>
              <p:nvGraphicFramePr>
                <p:cNvPr id="74764" name="Object 12"/>
                <p:cNvGraphicFramePr>
                  <a:graphicFrameLocks noChangeAspect="1"/>
                </p:cNvGraphicFramePr>
                <p:nvPr/>
              </p:nvGraphicFramePr>
              <p:xfrm>
                <a:off x="4357686" y="3170238"/>
                <a:ext cx="1517650" cy="714375"/>
              </p:xfrm>
              <a:graphic>
                <a:graphicData uri="http://schemas.openxmlformats.org/presentationml/2006/ole">
                  <p:oleObj spid="_x0000_s126981" name="Equation" r:id="rId6" imgW="431640" imgH="203040" progId="Equation.3">
                    <p:embed/>
                  </p:oleObj>
                </a:graphicData>
              </a:graphic>
            </p:graphicFrame>
            <p:graphicFrame>
              <p:nvGraphicFramePr>
                <p:cNvPr id="74765" name="Object 9"/>
                <p:cNvGraphicFramePr>
                  <a:graphicFrameLocks noChangeAspect="1"/>
                </p:cNvGraphicFramePr>
                <p:nvPr/>
              </p:nvGraphicFramePr>
              <p:xfrm>
                <a:off x="5620735" y="2566353"/>
                <a:ext cx="985838" cy="1973262"/>
              </p:xfrm>
              <a:graphic>
                <a:graphicData uri="http://schemas.openxmlformats.org/presentationml/2006/ole">
                  <p:oleObj spid="_x0000_s126982" name="Equation" r:id="rId7" imgW="101520" imgH="203040" progId="Equation.3">
                    <p:embed/>
                  </p:oleObj>
                </a:graphicData>
              </a:graphic>
            </p:graphicFrame>
            <p:graphicFrame>
              <p:nvGraphicFramePr>
                <p:cNvPr id="74766" name="Object 9"/>
                <p:cNvGraphicFramePr>
                  <a:graphicFrameLocks noChangeAspect="1"/>
                </p:cNvGraphicFramePr>
                <p:nvPr/>
              </p:nvGraphicFramePr>
              <p:xfrm>
                <a:off x="7658129" y="2559683"/>
                <a:ext cx="985837" cy="1973263"/>
              </p:xfrm>
              <a:graphic>
                <a:graphicData uri="http://schemas.openxmlformats.org/presentationml/2006/ole">
                  <p:oleObj spid="_x0000_s126983" name="Equation" r:id="rId8" imgW="101520" imgH="203040" progId="Equation.3">
                    <p:embed/>
                  </p:oleObj>
                </a:graphicData>
              </a:graphic>
            </p:graphicFrame>
          </p:grpSp>
        </p:grpSp>
        <p:sp>
          <p:nvSpPr>
            <p:cNvPr id="78" name="TextBox 77"/>
            <p:cNvSpPr txBox="1"/>
            <p:nvPr/>
          </p:nvSpPr>
          <p:spPr>
            <a:xfrm>
              <a:off x="6467488" y="4857760"/>
              <a:ext cx="1857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curvature term</a:t>
              </a:r>
              <a:endParaRPr lang="en-US" dirty="0"/>
            </a:p>
          </p:txBody>
        </p:sp>
        <p:sp>
          <p:nvSpPr>
            <p:cNvPr id="79" name="Left Brace 78"/>
            <p:cNvSpPr/>
            <p:nvPr/>
          </p:nvSpPr>
          <p:spPr>
            <a:xfrm rot="16200000">
              <a:off x="7219727" y="3424479"/>
              <a:ext cx="348148" cy="2214578"/>
            </a:xfrm>
            <a:prstGeom prst="leftBrac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81"/>
          <p:cNvGrpSpPr/>
          <p:nvPr/>
        </p:nvGrpSpPr>
        <p:grpSpPr>
          <a:xfrm>
            <a:off x="2026211" y="6000769"/>
            <a:ext cx="5188995" cy="500065"/>
            <a:chOff x="2097649" y="6000769"/>
            <a:chExt cx="5188995" cy="500065"/>
          </a:xfrm>
        </p:grpSpPr>
        <p:graphicFrame>
          <p:nvGraphicFramePr>
            <p:cNvPr id="80" name="Object 79"/>
            <p:cNvGraphicFramePr>
              <a:graphicFrameLocks noChangeAspect="1"/>
            </p:cNvGraphicFramePr>
            <p:nvPr/>
          </p:nvGraphicFramePr>
          <p:xfrm>
            <a:off x="2097649" y="6000769"/>
            <a:ext cx="545525" cy="500065"/>
          </p:xfrm>
          <a:graphic>
            <a:graphicData uri="http://schemas.openxmlformats.org/presentationml/2006/ole">
              <p:oleObj spid="_x0000_s126985" name="Equation" r:id="rId9" imgW="152280" imgH="139680" progId="Equation.3">
                <p:embed/>
              </p:oleObj>
            </a:graphicData>
          </a:graphic>
        </p:graphicFrame>
        <p:sp>
          <p:nvSpPr>
            <p:cNvPr id="81" name="TextBox 80"/>
            <p:cNvSpPr txBox="1"/>
            <p:nvPr/>
          </p:nvSpPr>
          <p:spPr>
            <a:xfrm>
              <a:off x="2500298" y="6062682"/>
              <a:ext cx="4786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controls the smoothness of the segmentation</a:t>
              </a:r>
              <a:endParaRPr lang="en-US" dirty="0"/>
            </a:p>
          </p:txBody>
        </p:sp>
      </p:grpSp>
      <p:grpSp>
        <p:nvGrpSpPr>
          <p:cNvPr id="9" name="Group 34"/>
          <p:cNvGrpSpPr/>
          <p:nvPr/>
        </p:nvGrpSpPr>
        <p:grpSpPr>
          <a:xfrm>
            <a:off x="754621" y="2527307"/>
            <a:ext cx="3460189" cy="2699785"/>
            <a:chOff x="500034" y="2527307"/>
            <a:chExt cx="3460189" cy="2699785"/>
          </a:xfrm>
        </p:grpSpPr>
        <p:grpSp>
          <p:nvGrpSpPr>
            <p:cNvPr id="10" name="Group 72"/>
            <p:cNvGrpSpPr/>
            <p:nvPr/>
          </p:nvGrpSpPr>
          <p:grpSpPr>
            <a:xfrm>
              <a:off x="500034" y="2527307"/>
              <a:ext cx="3460189" cy="1998981"/>
              <a:chOff x="397431" y="2527307"/>
              <a:chExt cx="3460189" cy="1998981"/>
            </a:xfrm>
          </p:grpSpPr>
          <p:grpSp>
            <p:nvGrpSpPr>
              <p:cNvPr id="11" name="Group 46"/>
              <p:cNvGrpSpPr/>
              <p:nvPr/>
            </p:nvGrpSpPr>
            <p:grpSpPr>
              <a:xfrm>
                <a:off x="1210610" y="2626366"/>
                <a:ext cx="2146944" cy="1336846"/>
                <a:chOff x="1714480" y="4086756"/>
                <a:chExt cx="2365724" cy="1485384"/>
              </a:xfrm>
            </p:grpSpPr>
            <p:cxnSp>
              <p:nvCxnSpPr>
                <p:cNvPr id="6" name="Straight Connector 5"/>
                <p:cNvCxnSpPr/>
                <p:nvPr/>
              </p:nvCxnSpPr>
              <p:spPr>
                <a:xfrm>
                  <a:off x="1714480" y="5072074"/>
                  <a:ext cx="1857388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rot="16200000" flipH="1">
                  <a:off x="2500298" y="4572008"/>
                  <a:ext cx="1143008" cy="857256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rot="5400000">
                  <a:off x="1650003" y="4558858"/>
                  <a:ext cx="1149197" cy="877366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/>
                <p:cNvSpPr txBox="1"/>
                <p:nvPr/>
              </p:nvSpPr>
              <p:spPr>
                <a:xfrm>
                  <a:off x="3135591" y="4495273"/>
                  <a:ext cx="944613" cy="5813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image intensity</a:t>
                  </a:r>
                  <a:endParaRPr lang="en-US" sz="14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2044218" y="4086756"/>
                  <a:ext cx="928694" cy="3419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srgbClr val="92D050"/>
                      </a:solidFill>
                    </a:rPr>
                    <a:t>grow</a:t>
                  </a:r>
                  <a:endParaRPr lang="en-US" sz="1400" b="1" dirty="0">
                    <a:solidFill>
                      <a:srgbClr val="92D050"/>
                    </a:solidFill>
                  </a:endParaRPr>
                </a:p>
              </p:txBody>
            </p:sp>
          </p:grpSp>
          <p:graphicFrame>
            <p:nvGraphicFramePr>
              <p:cNvPr id="61" name="Object 60"/>
              <p:cNvGraphicFramePr>
                <a:graphicFrameLocks noChangeAspect="1"/>
              </p:cNvGraphicFramePr>
              <p:nvPr/>
            </p:nvGraphicFramePr>
            <p:xfrm>
              <a:off x="397431" y="3313125"/>
              <a:ext cx="545525" cy="500065"/>
            </p:xfrm>
            <a:graphic>
              <a:graphicData uri="http://schemas.openxmlformats.org/presentationml/2006/ole">
                <p:oleObj spid="_x0000_s126978" name="Equation" r:id="rId10" imgW="152280" imgH="139680" progId="Equation.3">
                  <p:embed/>
                </p:oleObj>
              </a:graphicData>
            </a:graphic>
          </p:graphicFrame>
          <p:graphicFrame>
            <p:nvGraphicFramePr>
              <p:cNvPr id="62" name="Object 61"/>
              <p:cNvGraphicFramePr>
                <a:graphicFrameLocks noChangeAspect="1"/>
              </p:cNvGraphicFramePr>
              <p:nvPr/>
            </p:nvGraphicFramePr>
            <p:xfrm>
              <a:off x="657204" y="2553025"/>
              <a:ext cx="985838" cy="1973263"/>
            </p:xfrm>
            <a:graphic>
              <a:graphicData uri="http://schemas.openxmlformats.org/presentationml/2006/ole">
                <p:oleObj spid="_x0000_s126979" name="Equation" r:id="rId11" imgW="101520" imgH="203040" progId="Equation.3">
                  <p:embed/>
                </p:oleObj>
              </a:graphicData>
            </a:graphic>
          </p:graphicFrame>
          <p:graphicFrame>
            <p:nvGraphicFramePr>
              <p:cNvPr id="74763" name="Object 9"/>
              <p:cNvGraphicFramePr>
                <a:graphicFrameLocks noChangeAspect="1"/>
              </p:cNvGraphicFramePr>
              <p:nvPr/>
            </p:nvGraphicFramePr>
            <p:xfrm>
              <a:off x="2871782" y="2527307"/>
              <a:ext cx="985838" cy="1973262"/>
            </p:xfrm>
            <a:graphic>
              <a:graphicData uri="http://schemas.openxmlformats.org/presentationml/2006/ole">
                <p:oleObj spid="_x0000_s126980" name="Equation" r:id="rId12" imgW="101520" imgH="203040" progId="Equation.3">
                  <p:embed/>
                </p:oleObj>
              </a:graphicData>
            </a:graphic>
          </p:graphicFrame>
        </p:grpSp>
        <p:sp>
          <p:nvSpPr>
            <p:cNvPr id="71" name="TextBox 70"/>
            <p:cNvSpPr txBox="1"/>
            <p:nvPr/>
          </p:nvSpPr>
          <p:spPr>
            <a:xfrm>
              <a:off x="966762" y="4857760"/>
              <a:ext cx="2428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data term</a:t>
              </a:r>
              <a:endParaRPr lang="en-US" dirty="0"/>
            </a:p>
          </p:txBody>
        </p:sp>
        <p:sp>
          <p:nvSpPr>
            <p:cNvPr id="76" name="Left Brace 75"/>
            <p:cNvSpPr/>
            <p:nvPr/>
          </p:nvSpPr>
          <p:spPr>
            <a:xfrm rot="16200000">
              <a:off x="2107357" y="3353040"/>
              <a:ext cx="348148" cy="2357456"/>
            </a:xfrm>
            <a:prstGeom prst="leftBrac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114692" y="3971929"/>
              <a:ext cx="985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92D050"/>
                  </a:solidFill>
                </a:rPr>
                <a:t>contract</a:t>
              </a:r>
              <a:endParaRPr lang="en-US" sz="1400" b="1" dirty="0">
                <a:solidFill>
                  <a:srgbClr val="92D05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85860"/>
            <a:ext cx="9144000" cy="642942"/>
          </a:xfrm>
          <a:ln w="38100"/>
        </p:spPr>
        <p:txBody>
          <a:bodyPr rtlCol="0">
            <a:normAutofit fontScale="70000" lnSpcReduction="20000"/>
          </a:bodyPr>
          <a:lstStyle/>
          <a:p>
            <a:pPr algn="ctr" eaLnBrk="1" fontAlgn="auto" hangingPunct="1">
              <a:spcAft>
                <a:spcPts val="0"/>
              </a:spcAft>
              <a:buNone/>
              <a:defRPr/>
            </a:pPr>
            <a:r>
              <a:rPr lang="en-US" dirty="0" smtClean="0"/>
              <a:t>The curvature term enforces a smooth segmentation and prevents leaking</a:t>
            </a:r>
          </a:p>
        </p:txBody>
      </p:sp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476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0126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785926"/>
            <a:ext cx="3357586" cy="4075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27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1785926"/>
            <a:ext cx="3357586" cy="4075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Speed Function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785786" y="5929330"/>
            <a:ext cx="3071834" cy="64294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with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3200" dirty="0" smtClean="0">
                <a:latin typeface="+mn-lt"/>
              </a:rPr>
              <a:t>curvature influence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4643438" y="5929330"/>
            <a:ext cx="3714776" cy="64294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without </a:t>
            </a:r>
            <a:r>
              <a:rPr lang="en-US" sz="3200" dirty="0" smtClean="0">
                <a:latin typeface="+mn-lt"/>
              </a:rPr>
              <a:t>curvature influence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Previous Work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92702"/>
            <a:ext cx="8258204" cy="4932642"/>
          </a:xfrm>
        </p:spPr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smtClean="0"/>
              <a:t>CPU</a:t>
            </a:r>
          </a:p>
          <a:p>
            <a:pPr lvl="1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en-US" sz="2400" dirty="0" smtClean="0"/>
              <a:t>Narrow Band (</a:t>
            </a:r>
            <a:r>
              <a:rPr lang="nn-NO" sz="2400" dirty="0" smtClean="0"/>
              <a:t>Adalsteinson and Sethian 1995)</a:t>
            </a:r>
            <a:endParaRPr lang="en-US" sz="2400" dirty="0" smtClean="0"/>
          </a:p>
          <a:p>
            <a:pPr lvl="1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en-US" sz="2400" dirty="0" smtClean="0"/>
              <a:t>Sparse Field (</a:t>
            </a:r>
            <a:r>
              <a:rPr lang="nn-NO" sz="2400" dirty="0" smtClean="0"/>
              <a:t>Whitaker 1998, Peng et al. 1999)</a:t>
            </a:r>
          </a:p>
          <a:p>
            <a:pPr lvl="1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nn-NO" sz="2400" dirty="0" smtClean="0"/>
              <a:t>Sparse Block Grid (Bridson 2003)</a:t>
            </a:r>
          </a:p>
          <a:p>
            <a:pPr lvl="1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nn-NO" sz="2400" dirty="0" smtClean="0"/>
              <a:t>Dynamic Tubular Grid (Nielson and Museth 2006)</a:t>
            </a:r>
          </a:p>
          <a:p>
            <a:pPr lvl="1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nn-NO" sz="2400" dirty="0" smtClean="0"/>
              <a:t>Heirarchical Run-Length-Encoded (Houston et al. 2006)</a:t>
            </a:r>
          </a:p>
          <a:p>
            <a:pPr lvl="1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nn-NO" sz="2400" dirty="0" smtClean="0"/>
              <a:t>Above algorithms:</a:t>
            </a:r>
          </a:p>
          <a:p>
            <a:pPr lvl="2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nn-NO" sz="2000" dirty="0" smtClean="0"/>
              <a:t>leverage spatial coherence by only processing elements near level set surface</a:t>
            </a:r>
          </a:p>
          <a:p>
            <a:pPr lvl="2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nn-NO" sz="2000" dirty="0" smtClean="0"/>
              <a:t>require at least linear time to update the level set field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nn-NO" sz="2000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nn-NO" sz="2800" dirty="0" smtClean="0"/>
              <a:t>GPU</a:t>
            </a:r>
          </a:p>
          <a:p>
            <a:pPr lvl="1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en-US" sz="2400" dirty="0" smtClean="0"/>
              <a:t>GPU Narrow Band (</a:t>
            </a:r>
            <a:r>
              <a:rPr lang="nn-NO" sz="2400" dirty="0" smtClean="0"/>
              <a:t>Lefohn et al. 2003, 2004; Jeong et al. 2009)</a:t>
            </a:r>
            <a:endParaRPr lang="nn-NO" sz="2000" dirty="0" smtClean="0"/>
          </a:p>
          <a:p>
            <a:pPr lvl="1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nn-NO" sz="2400" dirty="0" smtClean="0"/>
              <a:t>Requires a linear number of steps to update the level set field</a:t>
            </a:r>
          </a:p>
          <a:p>
            <a:pPr lvl="1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nn-NO" sz="2400" dirty="0" smtClean="0"/>
              <a:t>Saves memory by only storing a sparse representation of the level set field</a:t>
            </a:r>
            <a:endParaRPr lang="nn-NO" sz="2000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nn-NO" sz="2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Our Approach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sz="half" idx="1"/>
          </p:nvPr>
        </p:nvSpPr>
        <p:spPr>
          <a:xfrm>
            <a:off x="428596" y="1772816"/>
            <a:ext cx="8391876" cy="3240360"/>
          </a:xfrm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sz="2400" i="1" dirty="0" smtClean="0"/>
              <a:t>Leverage spatial and temporal coherence in the level set simulation to reduce GPU work</a:t>
            </a:r>
          </a:p>
        </p:txBody>
      </p:sp>
      <p:sp>
        <p:nvSpPr>
          <p:cNvPr id="615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Our Approach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sz="half" idx="1"/>
          </p:nvPr>
        </p:nvSpPr>
        <p:spPr>
          <a:xfrm>
            <a:off x="428596" y="1772816"/>
            <a:ext cx="8391876" cy="4248472"/>
          </a:xfrm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sz="2400" i="1" dirty="0" smtClean="0"/>
              <a:t>Leverage spatial and temporal coherence in the level set simulation to reduce GPU work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sz="2400" dirty="0" smtClean="0"/>
          </a:p>
          <a:p>
            <a:pPr eaLnBrk="1" hangingPunct="1">
              <a:buNone/>
            </a:pPr>
            <a:r>
              <a:rPr lang="en-US" sz="2000" b="1" dirty="0" smtClean="0"/>
              <a:t>Contributions: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000" dirty="0" smtClean="0"/>
              <a:t>Novel algorithm that limits computation by examining the temporal and spatial derivatives of the level set field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000" dirty="0" smtClean="0"/>
              <a:t>Work-efficient mapping to many-core GPU hardware that updates the level set field in a logarithmic number of steps</a:t>
            </a:r>
          </a:p>
        </p:txBody>
      </p:sp>
      <p:sp>
        <p:nvSpPr>
          <p:cNvPr id="615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0" y="-24"/>
            <a:ext cx="9144000" cy="1143008"/>
          </a:xfrm>
        </p:spPr>
        <p:txBody>
          <a:bodyPr/>
          <a:lstStyle/>
          <a:p>
            <a:pPr eaLnBrk="1" hangingPunct="1"/>
            <a:r>
              <a:rPr lang="en-US" dirty="0" smtClean="0"/>
              <a:t>Leveraging Temporal Coherence</a:t>
            </a:r>
          </a:p>
        </p:txBody>
      </p:sp>
      <p:sp>
        <p:nvSpPr>
          <p:cNvPr id="18435" name="Content Placeholder 8"/>
          <p:cNvSpPr>
            <a:spLocks noGrp="1"/>
          </p:cNvSpPr>
          <p:nvPr>
            <p:ph idx="1"/>
          </p:nvPr>
        </p:nvSpPr>
        <p:spPr>
          <a:xfrm>
            <a:off x="457200" y="2928934"/>
            <a:ext cx="8229600" cy="1400172"/>
          </a:xfrm>
        </p:spPr>
        <p:txBody>
          <a:bodyPr/>
          <a:lstStyle/>
          <a:p>
            <a:pPr algn="ctr" eaLnBrk="1" hangingPunct="1">
              <a:buNone/>
            </a:pPr>
            <a:r>
              <a:rPr lang="nn-NO" dirty="0" smtClean="0"/>
              <a:t>We only want to spend time updating the voxels that are actually changing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8"/>
          <p:cNvSpPr>
            <a:spLocks noGrp="1"/>
          </p:cNvSpPr>
          <p:nvPr>
            <p:ph idx="1"/>
          </p:nvPr>
        </p:nvSpPr>
        <p:spPr>
          <a:xfrm>
            <a:off x="457200" y="2428868"/>
            <a:ext cx="8229600" cy="2757494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nn-NO" dirty="0" smtClean="0"/>
              <a:t>Necessary conditions for voxels to be in the active computational domain:</a:t>
            </a:r>
          </a:p>
          <a:p>
            <a:pPr marL="0" indent="0" eaLnBrk="1" hangingPunct="1">
              <a:buNone/>
            </a:pPr>
            <a:endParaRPr lang="nn-NO" dirty="0" smtClean="0"/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nn-NO" sz="1800" b="1" dirty="0" smtClean="0"/>
              <a:t>Are we close to the surface border? </a:t>
            </a:r>
            <a:r>
              <a:rPr lang="nn-NO" sz="1800" dirty="0" smtClean="0"/>
              <a:t>(Lefohn et al. 2003)</a:t>
            </a:r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nn-NO" sz="1800" b="1" dirty="0" smtClean="0"/>
              <a:t>Is the field neighborhood changing over time?</a:t>
            </a:r>
            <a:endParaRPr lang="nn-NO" sz="18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0" y="-24"/>
            <a:ext cx="9144000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Leveraging Temporal Coherence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8"/>
          <p:cNvSpPr>
            <a:spLocks noGrp="1"/>
          </p:cNvSpPr>
          <p:nvPr>
            <p:ph idx="1"/>
          </p:nvPr>
        </p:nvSpPr>
        <p:spPr>
          <a:xfrm>
            <a:off x="457200" y="3006514"/>
            <a:ext cx="8229600" cy="357190"/>
          </a:xfrm>
        </p:spPr>
        <p:txBody>
          <a:bodyPr/>
          <a:lstStyle/>
          <a:p>
            <a:pPr marL="0" lvl="1" indent="0" algn="ctr" eaLnBrk="1" hangingPunct="1">
              <a:buNone/>
            </a:pPr>
            <a:r>
              <a:rPr lang="en-US" sz="1800" dirty="0" smtClean="0"/>
              <a:t>“</a:t>
            </a:r>
            <a:r>
              <a:rPr lang="nn-NO" sz="1800" dirty="0" smtClean="0"/>
              <a:t>Are we close to the surface border?”</a:t>
            </a:r>
          </a:p>
        </p:txBody>
      </p:sp>
      <p:sp>
        <p:nvSpPr>
          <p:cNvPr id="14" name="Content Placeholder 8"/>
          <p:cNvSpPr txBox="1">
            <a:spLocks/>
          </p:cNvSpPr>
          <p:nvPr/>
        </p:nvSpPr>
        <p:spPr bwMode="auto">
          <a:xfrm>
            <a:off x="179512" y="5534040"/>
            <a:ext cx="8784976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</a:t>
            </a:r>
            <a:r>
              <a:rPr lang="nn-NO" sz="1600" dirty="0" smtClean="0"/>
              <a:t>Are we close to the surface border</a:t>
            </a:r>
            <a:r>
              <a:rPr kumimoji="0" lang="nn-NO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?” </a:t>
            </a:r>
            <a:r>
              <a:rPr kumimoji="0" lang="nn-NO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</a:t>
            </a:r>
            <a:r>
              <a:rPr lang="en-US" dirty="0" smtClean="0">
                <a:latin typeface="+mn-lt"/>
              </a:rPr>
              <a:t>“</a:t>
            </a:r>
            <a:r>
              <a:rPr kumimoji="0" lang="nn-NO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the field neighborhood changing over time?”</a:t>
            </a:r>
          </a:p>
        </p:txBody>
      </p:sp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7290" y="1196752"/>
            <a:ext cx="6215106" cy="1844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7289" y="3722536"/>
            <a:ext cx="6215085" cy="184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1500166" y="6162694"/>
            <a:ext cx="357190" cy="357190"/>
          </a:xfrm>
          <a:prstGeom prst="rect">
            <a:avLst/>
          </a:prstGeom>
          <a:solidFill>
            <a:srgbClr val="03E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8"/>
          <p:cNvSpPr txBox="1">
            <a:spLocks/>
          </p:cNvSpPr>
          <p:nvPr/>
        </p:nvSpPr>
        <p:spPr bwMode="auto">
          <a:xfrm>
            <a:off x="1847831" y="6181744"/>
            <a:ext cx="3009921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>
              <a:spcBef>
                <a:spcPct val="20000"/>
              </a:spcBef>
            </a:pPr>
            <a:r>
              <a:rPr kumimoji="0" lang="nn-NO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currently active</a:t>
            </a:r>
            <a:r>
              <a:rPr kumimoji="0" lang="nn-NO" sz="1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computational domain</a:t>
            </a:r>
            <a:endParaRPr kumimoji="0" lang="nn-NO" sz="1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72132" y="6143644"/>
            <a:ext cx="357190" cy="357190"/>
          </a:xfrm>
          <a:prstGeom prst="rect">
            <a:avLst/>
          </a:prstGeom>
          <a:solidFill>
            <a:srgbClr val="00A4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5919797" y="6196032"/>
            <a:ext cx="3009921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>
              <a:spcBef>
                <a:spcPct val="20000"/>
              </a:spcBef>
            </a:pPr>
            <a:r>
              <a:rPr kumimoji="0" lang="nn-NO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segmented region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0" y="-24"/>
            <a:ext cx="9144000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Leveraging Temporal Coherence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 bwMode="auto">
          <a:xfrm>
            <a:off x="0" y="-24"/>
            <a:ext cx="9144000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What do I mean by work-efficient?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itle 31"/>
          <p:cNvSpPr txBox="1">
            <a:spLocks/>
          </p:cNvSpPr>
          <p:nvPr/>
        </p:nvSpPr>
        <p:spPr bwMode="auto">
          <a:xfrm>
            <a:off x="611560" y="2060848"/>
            <a:ext cx="7920880" cy="246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If a parallel algorithm performs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asymptotically equal </a:t>
            </a:r>
            <a:r>
              <a:rPr kumimoji="0" lang="en-US" sz="4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 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 the most efficient sequential algorithm, then the parallel algorithm is work-efficient.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Live Demo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571736" y="1357298"/>
            <a:ext cx="3714776" cy="62757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Initialize level set field and active computational domain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4243388" y="2096000"/>
            <a:ext cx="381000" cy="304800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571736" y="2518276"/>
            <a:ext cx="3714776" cy="3762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Update level set field at active voxels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243388" y="3037394"/>
            <a:ext cx="381000" cy="304800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571736" y="3500438"/>
            <a:ext cx="3748102" cy="92869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Voxels changing in space and time form the new active computational domain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4243388" y="4572008"/>
            <a:ext cx="381000" cy="304800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lowchart: Decision 13"/>
          <p:cNvSpPr/>
          <p:nvPr/>
        </p:nvSpPr>
        <p:spPr>
          <a:xfrm>
            <a:off x="2571736" y="5000636"/>
            <a:ext cx="3714776" cy="1571636"/>
          </a:xfrm>
          <a:prstGeom prst="flowChartDecision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Is active computational domain empty?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7023944" y="5457244"/>
            <a:ext cx="1571636" cy="6864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Segmentation converged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 rot="16200000">
            <a:off x="6453202" y="5576306"/>
            <a:ext cx="381000" cy="428628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urved Left Arrow 16"/>
          <p:cNvSpPr/>
          <p:nvPr/>
        </p:nvSpPr>
        <p:spPr>
          <a:xfrm rot="10800000">
            <a:off x="1000100" y="2343630"/>
            <a:ext cx="1428760" cy="3657138"/>
          </a:xfrm>
          <a:prstGeom prst="curvedLeftArrow">
            <a:avLst>
              <a:gd name="adj1" fmla="val 25000"/>
              <a:gd name="adj2" fmla="val 49362"/>
              <a:gd name="adj3" fmla="val 34491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ntent Placeholder 8"/>
          <p:cNvSpPr>
            <a:spLocks noGrp="1"/>
          </p:cNvSpPr>
          <p:nvPr>
            <p:ph idx="1"/>
          </p:nvPr>
        </p:nvSpPr>
        <p:spPr>
          <a:xfrm>
            <a:off x="6286512" y="5261054"/>
            <a:ext cx="642942" cy="357190"/>
          </a:xfrm>
        </p:spPr>
        <p:txBody>
          <a:bodyPr/>
          <a:lstStyle/>
          <a:p>
            <a:pPr marL="0" lvl="1" indent="0" algn="ctr" eaLnBrk="1" hangingPunct="1">
              <a:buNone/>
            </a:pPr>
            <a:r>
              <a:rPr lang="en-US" sz="1800" b="1" dirty="0" smtClean="0"/>
              <a:t>Yes</a:t>
            </a:r>
            <a:endParaRPr lang="nn-NO" sz="1800" b="1" dirty="0" smtClean="0"/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428596" y="3929066"/>
            <a:ext cx="64294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</a:t>
            </a:r>
            <a:endParaRPr kumimoji="0" lang="nn-NO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0" y="-24"/>
            <a:ext cx="9144000" cy="1143008"/>
          </a:xfrm>
        </p:spPr>
        <p:txBody>
          <a:bodyPr/>
          <a:lstStyle/>
          <a:p>
            <a:pPr eaLnBrk="1" hangingPunct="1"/>
            <a:r>
              <a:rPr lang="en-US" dirty="0" smtClean="0"/>
              <a:t>Temporally Coherent Algorithm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3571876"/>
            <a:ext cx="8356433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395578" y="698988"/>
            <a:ext cx="5929354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Initializing the level set field and the active computational domain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6643701" y="285728"/>
            <a:ext cx="2214579" cy="2071702"/>
            <a:chOff x="476270" y="1357298"/>
            <a:chExt cx="8119310" cy="5214974"/>
          </a:xfrm>
        </p:grpSpPr>
        <p:grpSp>
          <p:nvGrpSpPr>
            <p:cNvPr id="3" name="Group 19"/>
            <p:cNvGrpSpPr/>
            <p:nvPr/>
          </p:nvGrpSpPr>
          <p:grpSpPr>
            <a:xfrm>
              <a:off x="2571736" y="1357298"/>
              <a:ext cx="3748102" cy="5214974"/>
              <a:chOff x="2571736" y="1357298"/>
              <a:chExt cx="3748102" cy="5214974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2571736" y="1357298"/>
                <a:ext cx="3714776" cy="627574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Down Arrow 26"/>
              <p:cNvSpPr/>
              <p:nvPr/>
            </p:nvSpPr>
            <p:spPr>
              <a:xfrm>
                <a:off x="4243388" y="2096000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2571736" y="2518276"/>
                <a:ext cx="3714776" cy="376240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Down Arrow 28"/>
              <p:cNvSpPr/>
              <p:nvPr/>
            </p:nvSpPr>
            <p:spPr>
              <a:xfrm>
                <a:off x="4243388" y="3037394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2571736" y="3500438"/>
                <a:ext cx="3748102" cy="928694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Down Arrow 30"/>
              <p:cNvSpPr/>
              <p:nvPr/>
            </p:nvSpPr>
            <p:spPr>
              <a:xfrm>
                <a:off x="4243388" y="4572008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Flowchart: Decision 31"/>
              <p:cNvSpPr/>
              <p:nvPr/>
            </p:nvSpPr>
            <p:spPr>
              <a:xfrm>
                <a:off x="2571736" y="5000636"/>
                <a:ext cx="3714776" cy="1571636"/>
              </a:xfrm>
              <a:prstGeom prst="flowChartDecisi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20"/>
            <p:cNvGrpSpPr/>
            <p:nvPr/>
          </p:nvGrpSpPr>
          <p:grpSpPr>
            <a:xfrm>
              <a:off x="476270" y="2343630"/>
              <a:ext cx="8119310" cy="3800014"/>
              <a:chOff x="476270" y="2343630"/>
              <a:chExt cx="8119310" cy="3800014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7023944" y="5457244"/>
                <a:ext cx="1571636" cy="686400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Down Arrow 23"/>
              <p:cNvSpPr/>
              <p:nvPr/>
            </p:nvSpPr>
            <p:spPr>
              <a:xfrm rot="16200000">
                <a:off x="6453202" y="5576306"/>
                <a:ext cx="381000" cy="428628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Curved Left Arrow 24"/>
              <p:cNvSpPr/>
              <p:nvPr/>
            </p:nvSpPr>
            <p:spPr>
              <a:xfrm rot="10800000">
                <a:off x="476270" y="2343630"/>
                <a:ext cx="1952587" cy="3657138"/>
              </a:xfrm>
              <a:prstGeom prst="curvedLeftArrow">
                <a:avLst>
                  <a:gd name="adj1" fmla="val 25000"/>
                  <a:gd name="adj2" fmla="val 49362"/>
                  <a:gd name="adj3" fmla="val 34491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4" name="Rectangle 33"/>
          <p:cNvSpPr/>
          <p:nvPr/>
        </p:nvSpPr>
        <p:spPr>
          <a:xfrm>
            <a:off x="6572264" y="552451"/>
            <a:ext cx="2428892" cy="187641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794" y="3162458"/>
            <a:ext cx="5214974" cy="2552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/>
          <p:nvPr/>
        </p:nvGrpSpPr>
        <p:grpSpPr>
          <a:xfrm>
            <a:off x="6643701" y="285728"/>
            <a:ext cx="2214579" cy="2071702"/>
            <a:chOff x="476270" y="1357298"/>
            <a:chExt cx="8119310" cy="5214974"/>
          </a:xfrm>
        </p:grpSpPr>
        <p:grpSp>
          <p:nvGrpSpPr>
            <p:cNvPr id="3" name="Group 19"/>
            <p:cNvGrpSpPr/>
            <p:nvPr/>
          </p:nvGrpSpPr>
          <p:grpSpPr>
            <a:xfrm>
              <a:off x="2571736" y="1357298"/>
              <a:ext cx="3748102" cy="5214974"/>
              <a:chOff x="2571736" y="1357298"/>
              <a:chExt cx="3748102" cy="521497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2571736" y="1357298"/>
                <a:ext cx="3714776" cy="627574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Down Arrow 14"/>
              <p:cNvSpPr/>
              <p:nvPr/>
            </p:nvSpPr>
            <p:spPr>
              <a:xfrm>
                <a:off x="4243388" y="2096000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571736" y="2518276"/>
                <a:ext cx="3714776" cy="376240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Down Arrow 16"/>
              <p:cNvSpPr/>
              <p:nvPr/>
            </p:nvSpPr>
            <p:spPr>
              <a:xfrm>
                <a:off x="4243388" y="3037394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2571736" y="3500438"/>
                <a:ext cx="3748102" cy="928694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Down Arrow 18"/>
              <p:cNvSpPr/>
              <p:nvPr/>
            </p:nvSpPr>
            <p:spPr>
              <a:xfrm>
                <a:off x="4243388" y="4572008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lowchart: Decision 19"/>
              <p:cNvSpPr/>
              <p:nvPr/>
            </p:nvSpPr>
            <p:spPr>
              <a:xfrm>
                <a:off x="2571736" y="5000636"/>
                <a:ext cx="3714776" cy="1571636"/>
              </a:xfrm>
              <a:prstGeom prst="flowChartDecisi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20"/>
            <p:cNvGrpSpPr/>
            <p:nvPr/>
          </p:nvGrpSpPr>
          <p:grpSpPr>
            <a:xfrm>
              <a:off x="476270" y="2343630"/>
              <a:ext cx="8119310" cy="3800014"/>
              <a:chOff x="476270" y="2343630"/>
              <a:chExt cx="8119310" cy="3800014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7023944" y="5457244"/>
                <a:ext cx="1571636" cy="686400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Down Arrow 11"/>
              <p:cNvSpPr/>
              <p:nvPr/>
            </p:nvSpPr>
            <p:spPr>
              <a:xfrm rot="16200000">
                <a:off x="6453202" y="5576306"/>
                <a:ext cx="381000" cy="428628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urved Left Arrow 12"/>
              <p:cNvSpPr/>
              <p:nvPr/>
            </p:nvSpPr>
            <p:spPr>
              <a:xfrm rot="10800000">
                <a:off x="476270" y="2343630"/>
                <a:ext cx="1952587" cy="3657138"/>
              </a:xfrm>
              <a:prstGeom prst="curvedLeftArrow">
                <a:avLst>
                  <a:gd name="adj1" fmla="val 25000"/>
                  <a:gd name="adj2" fmla="val 49362"/>
                  <a:gd name="adj3" fmla="val 34491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1" name="Rectangle 20"/>
          <p:cNvSpPr/>
          <p:nvPr/>
        </p:nvSpPr>
        <p:spPr>
          <a:xfrm>
            <a:off x="7191374" y="214290"/>
            <a:ext cx="1952625" cy="50722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460972" y="530238"/>
            <a:ext cx="1732784" cy="18256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200900" y="927100"/>
            <a:ext cx="1728818" cy="150176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428596" y="857232"/>
            <a:ext cx="571504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Updating the level set field at active voxels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3071810"/>
            <a:ext cx="5643602" cy="2436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571472" y="857232"/>
            <a:ext cx="6215106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Finding the voxels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that are changing in 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space</a:t>
            </a:r>
          </a:p>
        </p:txBody>
      </p:sp>
      <p:grpSp>
        <p:nvGrpSpPr>
          <p:cNvPr id="2" name="Group 8"/>
          <p:cNvGrpSpPr/>
          <p:nvPr/>
        </p:nvGrpSpPr>
        <p:grpSpPr>
          <a:xfrm>
            <a:off x="6643701" y="285728"/>
            <a:ext cx="2214579" cy="2071702"/>
            <a:chOff x="476270" y="1357298"/>
            <a:chExt cx="8119310" cy="5214974"/>
          </a:xfrm>
        </p:grpSpPr>
        <p:grpSp>
          <p:nvGrpSpPr>
            <p:cNvPr id="3" name="Group 19"/>
            <p:cNvGrpSpPr/>
            <p:nvPr/>
          </p:nvGrpSpPr>
          <p:grpSpPr>
            <a:xfrm>
              <a:off x="2571736" y="1357298"/>
              <a:ext cx="3748102" cy="5214974"/>
              <a:chOff x="2571736" y="1357298"/>
              <a:chExt cx="3748102" cy="5214974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2571736" y="1357298"/>
                <a:ext cx="3714776" cy="627574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Down Arrow 15"/>
              <p:cNvSpPr/>
              <p:nvPr/>
            </p:nvSpPr>
            <p:spPr>
              <a:xfrm>
                <a:off x="4243388" y="2096000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571736" y="2518276"/>
                <a:ext cx="3714776" cy="376240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Down Arrow 17"/>
              <p:cNvSpPr/>
              <p:nvPr/>
            </p:nvSpPr>
            <p:spPr>
              <a:xfrm>
                <a:off x="4243388" y="3037394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2571736" y="3500438"/>
                <a:ext cx="3748102" cy="928694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Down Arrow 19"/>
              <p:cNvSpPr/>
              <p:nvPr/>
            </p:nvSpPr>
            <p:spPr>
              <a:xfrm>
                <a:off x="4243388" y="4572008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Flowchart: Decision 20"/>
              <p:cNvSpPr/>
              <p:nvPr/>
            </p:nvSpPr>
            <p:spPr>
              <a:xfrm>
                <a:off x="2571736" y="5000636"/>
                <a:ext cx="3714776" cy="1571636"/>
              </a:xfrm>
              <a:prstGeom prst="flowChartDecisi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20"/>
            <p:cNvGrpSpPr/>
            <p:nvPr/>
          </p:nvGrpSpPr>
          <p:grpSpPr>
            <a:xfrm>
              <a:off x="476270" y="2343630"/>
              <a:ext cx="8119310" cy="3800014"/>
              <a:chOff x="476270" y="2343630"/>
              <a:chExt cx="8119310" cy="3800014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7023944" y="5457244"/>
                <a:ext cx="1571636" cy="686400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Down Arrow 12"/>
              <p:cNvSpPr/>
              <p:nvPr/>
            </p:nvSpPr>
            <p:spPr>
              <a:xfrm rot="16200000">
                <a:off x="6453202" y="5576306"/>
                <a:ext cx="381000" cy="428628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urved Left Arrow 13"/>
              <p:cNvSpPr/>
              <p:nvPr/>
            </p:nvSpPr>
            <p:spPr>
              <a:xfrm rot="10800000">
                <a:off x="476270" y="2343630"/>
                <a:ext cx="1952587" cy="3657138"/>
              </a:xfrm>
              <a:prstGeom prst="curvedLeftArrow">
                <a:avLst>
                  <a:gd name="adj1" fmla="val 25000"/>
                  <a:gd name="adj2" fmla="val 49362"/>
                  <a:gd name="adj3" fmla="val 34491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7200900" y="214290"/>
            <a:ext cx="1943100" cy="8829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37960" y="530238"/>
            <a:ext cx="651830" cy="18256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200900" y="1539240"/>
            <a:ext cx="1728818" cy="88962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571472" y="857232"/>
            <a:ext cx="580070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Finding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voxels that are changing in 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time</a:t>
            </a:r>
            <a:endParaRPr kumimoji="0" lang="nn-NO" sz="240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384536"/>
            <a:ext cx="8001056" cy="4116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8"/>
          <p:cNvGrpSpPr/>
          <p:nvPr/>
        </p:nvGrpSpPr>
        <p:grpSpPr>
          <a:xfrm>
            <a:off x="6643701" y="285728"/>
            <a:ext cx="2214579" cy="2071702"/>
            <a:chOff x="476270" y="1357298"/>
            <a:chExt cx="8119310" cy="5214974"/>
          </a:xfrm>
        </p:grpSpPr>
        <p:grpSp>
          <p:nvGrpSpPr>
            <p:cNvPr id="3" name="Group 19"/>
            <p:cNvGrpSpPr/>
            <p:nvPr/>
          </p:nvGrpSpPr>
          <p:grpSpPr>
            <a:xfrm>
              <a:off x="2571736" y="1357298"/>
              <a:ext cx="3748102" cy="5214974"/>
              <a:chOff x="2571736" y="1357298"/>
              <a:chExt cx="3748102" cy="5214974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2571736" y="1357298"/>
                <a:ext cx="3714776" cy="627574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Down Arrow 15"/>
              <p:cNvSpPr/>
              <p:nvPr/>
            </p:nvSpPr>
            <p:spPr>
              <a:xfrm>
                <a:off x="4243388" y="2096000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571736" y="2518276"/>
                <a:ext cx="3714776" cy="376240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Down Arrow 17"/>
              <p:cNvSpPr/>
              <p:nvPr/>
            </p:nvSpPr>
            <p:spPr>
              <a:xfrm>
                <a:off x="4243388" y="3037394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2571736" y="3500438"/>
                <a:ext cx="3748102" cy="928694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Down Arrow 19"/>
              <p:cNvSpPr/>
              <p:nvPr/>
            </p:nvSpPr>
            <p:spPr>
              <a:xfrm>
                <a:off x="4243388" y="4572008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Flowchart: Decision 20"/>
              <p:cNvSpPr/>
              <p:nvPr/>
            </p:nvSpPr>
            <p:spPr>
              <a:xfrm>
                <a:off x="2571736" y="5000636"/>
                <a:ext cx="3714776" cy="1571636"/>
              </a:xfrm>
              <a:prstGeom prst="flowChartDecisi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20"/>
            <p:cNvGrpSpPr/>
            <p:nvPr/>
          </p:nvGrpSpPr>
          <p:grpSpPr>
            <a:xfrm>
              <a:off x="476270" y="2343630"/>
              <a:ext cx="8119310" cy="3800014"/>
              <a:chOff x="476270" y="2343630"/>
              <a:chExt cx="8119310" cy="3800014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7023944" y="5457244"/>
                <a:ext cx="1571636" cy="686400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Down Arrow 12"/>
              <p:cNvSpPr/>
              <p:nvPr/>
            </p:nvSpPr>
            <p:spPr>
              <a:xfrm rot="16200000">
                <a:off x="6453202" y="5576306"/>
                <a:ext cx="381000" cy="428628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urved Left Arrow 13"/>
              <p:cNvSpPr/>
              <p:nvPr/>
            </p:nvSpPr>
            <p:spPr>
              <a:xfrm rot="10800000">
                <a:off x="476270" y="2343630"/>
                <a:ext cx="1952587" cy="3657138"/>
              </a:xfrm>
              <a:prstGeom prst="curvedLeftArrow">
                <a:avLst>
                  <a:gd name="adj1" fmla="val 25000"/>
                  <a:gd name="adj2" fmla="val 49362"/>
                  <a:gd name="adj3" fmla="val 34491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7200900" y="214290"/>
            <a:ext cx="1943100" cy="8829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37960" y="530238"/>
            <a:ext cx="651830" cy="18256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200900" y="1539240"/>
            <a:ext cx="1728818" cy="88962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642910" y="714356"/>
            <a:ext cx="557216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Finding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voxels that are changing in 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space and time</a:t>
            </a:r>
            <a:endParaRPr kumimoji="0" lang="nn-NO" sz="240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2568704"/>
            <a:ext cx="6572296" cy="391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8"/>
          <p:cNvGrpSpPr/>
          <p:nvPr/>
        </p:nvGrpSpPr>
        <p:grpSpPr>
          <a:xfrm>
            <a:off x="6643701" y="285728"/>
            <a:ext cx="2214579" cy="2071702"/>
            <a:chOff x="476270" y="1357298"/>
            <a:chExt cx="8119310" cy="5214974"/>
          </a:xfrm>
        </p:grpSpPr>
        <p:grpSp>
          <p:nvGrpSpPr>
            <p:cNvPr id="3" name="Group 19"/>
            <p:cNvGrpSpPr/>
            <p:nvPr/>
          </p:nvGrpSpPr>
          <p:grpSpPr>
            <a:xfrm>
              <a:off x="2571736" y="1357298"/>
              <a:ext cx="3748102" cy="5214974"/>
              <a:chOff x="2571736" y="1357298"/>
              <a:chExt cx="3748102" cy="5214974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2571736" y="1357298"/>
                <a:ext cx="3714776" cy="627574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Down Arrow 15"/>
              <p:cNvSpPr/>
              <p:nvPr/>
            </p:nvSpPr>
            <p:spPr>
              <a:xfrm>
                <a:off x="4243388" y="2096000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571736" y="2518276"/>
                <a:ext cx="3714776" cy="376240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Down Arrow 17"/>
              <p:cNvSpPr/>
              <p:nvPr/>
            </p:nvSpPr>
            <p:spPr>
              <a:xfrm>
                <a:off x="4243388" y="3037394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2571736" y="3500438"/>
                <a:ext cx="3748102" cy="928694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Down Arrow 19"/>
              <p:cNvSpPr/>
              <p:nvPr/>
            </p:nvSpPr>
            <p:spPr>
              <a:xfrm>
                <a:off x="4243388" y="4572008"/>
                <a:ext cx="381000" cy="304800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Flowchart: Decision 20"/>
              <p:cNvSpPr/>
              <p:nvPr/>
            </p:nvSpPr>
            <p:spPr>
              <a:xfrm>
                <a:off x="2571736" y="5000636"/>
                <a:ext cx="3714776" cy="1571636"/>
              </a:xfrm>
              <a:prstGeom prst="flowChartDecisi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20"/>
            <p:cNvGrpSpPr/>
            <p:nvPr/>
          </p:nvGrpSpPr>
          <p:grpSpPr>
            <a:xfrm>
              <a:off x="476270" y="2343630"/>
              <a:ext cx="8119310" cy="3800014"/>
              <a:chOff x="476270" y="2343630"/>
              <a:chExt cx="8119310" cy="3800014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7023944" y="5457244"/>
                <a:ext cx="1571636" cy="686400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Down Arrow 12"/>
              <p:cNvSpPr/>
              <p:nvPr/>
            </p:nvSpPr>
            <p:spPr>
              <a:xfrm rot="16200000">
                <a:off x="6453202" y="5576306"/>
                <a:ext cx="381000" cy="428628"/>
              </a:xfrm>
              <a:prstGeom prst="downArrow">
                <a:avLst>
                  <a:gd name="adj1" fmla="val 42122"/>
                  <a:gd name="adj2" fmla="val 46429"/>
                </a:avLst>
              </a:pr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urved Left Arrow 13"/>
              <p:cNvSpPr/>
              <p:nvPr/>
            </p:nvSpPr>
            <p:spPr>
              <a:xfrm rot="10800000">
                <a:off x="476270" y="2343630"/>
                <a:ext cx="1952587" cy="3657138"/>
              </a:xfrm>
              <a:prstGeom prst="curvedLeftArrow">
                <a:avLst>
                  <a:gd name="adj1" fmla="val 25000"/>
                  <a:gd name="adj2" fmla="val 49362"/>
                  <a:gd name="adj3" fmla="val 34491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7200900" y="214290"/>
            <a:ext cx="1943100" cy="8829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37960" y="530238"/>
            <a:ext cx="651830" cy="18256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200900" y="1539240"/>
            <a:ext cx="1728818" cy="88962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57200" y="-214338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Our Work-Efficient GPU Pipeline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762866" y="928670"/>
            <a:ext cx="5715040" cy="34182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Initialize dense list of active coordinates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4481512" y="1338250"/>
            <a:ext cx="381000" cy="304800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762866" y="1714488"/>
            <a:ext cx="5715040" cy="35719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Update level set field at active coordinates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4481512" y="2143116"/>
            <a:ext cx="381000" cy="304800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62866" y="2500306"/>
            <a:ext cx="5715040" cy="35719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Generate new active coordinates (duplicates are OK)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481512" y="2928934"/>
            <a:ext cx="381000" cy="304800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urved Left Arrow 13"/>
          <p:cNvSpPr/>
          <p:nvPr/>
        </p:nvSpPr>
        <p:spPr>
          <a:xfrm rot="10800000">
            <a:off x="642910" y="1643050"/>
            <a:ext cx="1071570" cy="3714776"/>
          </a:xfrm>
          <a:prstGeom prst="curvedLeftArrow">
            <a:avLst>
              <a:gd name="adj1" fmla="val 25000"/>
              <a:gd name="adj2" fmla="val 49362"/>
              <a:gd name="adj3" fmla="val 34491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4829177" y="5572140"/>
            <a:ext cx="642942" cy="357190"/>
          </a:xfrm>
        </p:spPr>
        <p:txBody>
          <a:bodyPr/>
          <a:lstStyle/>
          <a:p>
            <a:pPr marL="0" lvl="1" indent="0" algn="ctr" eaLnBrk="1" hangingPunct="1">
              <a:buNone/>
            </a:pPr>
            <a:r>
              <a:rPr lang="en-US" sz="1800" b="1" dirty="0" smtClean="0"/>
              <a:t>Yes</a:t>
            </a:r>
            <a:endParaRPr lang="nn-NO" sz="1800" b="1" dirty="0" smtClean="0"/>
          </a:p>
        </p:txBody>
      </p:sp>
      <p:sp>
        <p:nvSpPr>
          <p:cNvPr id="16" name="Content Placeholder 8"/>
          <p:cNvSpPr txBox="1">
            <a:spLocks/>
          </p:cNvSpPr>
          <p:nvPr/>
        </p:nvSpPr>
        <p:spPr bwMode="auto">
          <a:xfrm>
            <a:off x="71406" y="3357562"/>
            <a:ext cx="64294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</a:t>
            </a:r>
            <a:endParaRPr kumimoji="0" lang="nn-NO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834304" y="3286124"/>
            <a:ext cx="5643602" cy="35719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Remove duplicates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lowchart: Decision 17"/>
          <p:cNvSpPr/>
          <p:nvPr/>
        </p:nvSpPr>
        <p:spPr>
          <a:xfrm>
            <a:off x="1785918" y="4919673"/>
            <a:ext cx="5786478" cy="642942"/>
          </a:xfrm>
          <a:prstGeom prst="flowChartDecision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Is the new dense list empty?</a:t>
            </a:r>
            <a:endParaRPr lang="en-US" dirty="0"/>
          </a:p>
        </p:txBody>
      </p:sp>
      <p:sp>
        <p:nvSpPr>
          <p:cNvPr id="19" name="Down Arrow 18"/>
          <p:cNvSpPr/>
          <p:nvPr/>
        </p:nvSpPr>
        <p:spPr>
          <a:xfrm>
            <a:off x="4481512" y="3714752"/>
            <a:ext cx="381000" cy="304800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834304" y="4071942"/>
            <a:ext cx="5643602" cy="35719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Compact new active coordinates into a new dense list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4491034" y="4514860"/>
            <a:ext cx="381000" cy="304800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4491040" y="5643578"/>
            <a:ext cx="381000" cy="304800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928794" y="6000768"/>
            <a:ext cx="5643602" cy="35719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Segmentation Converged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5857884" y="376518"/>
            <a:ext cx="3071834" cy="219522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8"/>
          <p:cNvSpPr txBox="1">
            <a:spLocks/>
          </p:cNvSpPr>
          <p:nvPr/>
        </p:nvSpPr>
        <p:spPr bwMode="auto">
          <a:xfrm>
            <a:off x="214282" y="484674"/>
            <a:ext cx="5643602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Initializing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scratchpad buffer with active coordinates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440" y="3400424"/>
            <a:ext cx="8422807" cy="2576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5857884" y="376518"/>
            <a:ext cx="3071834" cy="219522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214282" y="484674"/>
            <a:ext cx="5643602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Compacting the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scratchpad buffer to produce a dense list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4930" name="Picture 2" descr="C:\Users\mike\Research\iiRepository\GPUSeg\papers\PNAS\PNAS-2\figures\figure2.tif"/>
          <p:cNvPicPr>
            <a:picLocks noChangeAspect="1" noChangeArrowheads="1"/>
          </p:cNvPicPr>
          <p:nvPr/>
        </p:nvPicPr>
        <p:blipFill>
          <a:blip r:embed="rId2" cstate="print"/>
          <a:srcRect l="1709" t="61178" r="8541" b="25048"/>
          <a:stretch>
            <a:fillRect/>
          </a:stretch>
        </p:blipFill>
        <p:spPr bwMode="auto">
          <a:xfrm>
            <a:off x="238506" y="3214686"/>
            <a:ext cx="8611683" cy="681042"/>
          </a:xfrm>
          <a:prstGeom prst="rect">
            <a:avLst/>
          </a:prstGeom>
          <a:noFill/>
        </p:spPr>
      </p:pic>
      <p:sp>
        <p:nvSpPr>
          <p:cNvPr id="24" name="Content Placeholder 8"/>
          <p:cNvSpPr txBox="1">
            <a:spLocks/>
          </p:cNvSpPr>
          <p:nvPr/>
        </p:nvSpPr>
        <p:spPr bwMode="auto">
          <a:xfrm>
            <a:off x="319058" y="6169234"/>
            <a:ext cx="8501122" cy="44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nn-NO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more details</a:t>
            </a:r>
            <a:r>
              <a:rPr kumimoji="0" lang="nn-NO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see Harris et al. 2007; Sengupta et al. 2007, 2008</a:t>
            </a:r>
            <a:endParaRPr kumimoji="0" lang="nn-NO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" name="Picture 2" descr="C:\Users\mike\Research\iiRepository\GPUSeg\papers\PNAS\PNAS-2\figures\figure2.tif"/>
          <p:cNvPicPr>
            <a:picLocks noChangeAspect="1" noChangeArrowheads="1"/>
          </p:cNvPicPr>
          <p:nvPr/>
        </p:nvPicPr>
        <p:blipFill>
          <a:blip r:embed="rId3" cstate="print"/>
          <a:srcRect l="1572" t="83716" r="8541" b="2510"/>
          <a:stretch>
            <a:fillRect/>
          </a:stretch>
        </p:blipFill>
        <p:spPr bwMode="auto">
          <a:xfrm>
            <a:off x="238506" y="5143512"/>
            <a:ext cx="8620879" cy="680726"/>
          </a:xfrm>
          <a:prstGeom prst="rect">
            <a:avLst/>
          </a:prstGeom>
          <a:noFill/>
        </p:spPr>
      </p:pic>
      <p:sp>
        <p:nvSpPr>
          <p:cNvPr id="30" name="Down Arrow 29"/>
          <p:cNvSpPr/>
          <p:nvPr/>
        </p:nvSpPr>
        <p:spPr>
          <a:xfrm>
            <a:off x="4872040" y="3967166"/>
            <a:ext cx="381000" cy="304800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500562" y="4324356"/>
            <a:ext cx="1143008" cy="35719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Compact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4881562" y="4752034"/>
            <a:ext cx="381000" cy="304800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 bwMode="auto">
          <a:xfrm>
            <a:off x="0" y="-24"/>
            <a:ext cx="9144000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What do I mean by segmentation?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1196752"/>
            <a:ext cx="3586641" cy="4122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716280"/>
            <a:ext cx="2370168" cy="185546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214282" y="500042"/>
            <a:ext cx="5643602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Updating the level set field at active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coordinates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72264" y="142853"/>
            <a:ext cx="2370168" cy="39054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1571604" y="3601529"/>
            <a:ext cx="5755122" cy="1899173"/>
            <a:chOff x="888580" y="3429000"/>
            <a:chExt cx="7326758" cy="2417808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65515" b="29430"/>
            <a:stretch>
              <a:fillRect/>
            </a:stretch>
          </p:blipFill>
          <p:spPr bwMode="auto">
            <a:xfrm>
              <a:off x="3452973" y="3429000"/>
              <a:ext cx="2069329" cy="2072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57144" r="9600" b="29430"/>
            <a:stretch>
              <a:fillRect/>
            </a:stretch>
          </p:blipFill>
          <p:spPr bwMode="auto">
            <a:xfrm>
              <a:off x="6219748" y="3435056"/>
              <a:ext cx="1995590" cy="2072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85163" r="58332" b="244"/>
            <a:stretch>
              <a:fillRect/>
            </a:stretch>
          </p:blipFill>
          <p:spPr bwMode="auto">
            <a:xfrm>
              <a:off x="3790856" y="5547916"/>
              <a:ext cx="1500198" cy="257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55954" t="85163" r="1187" b="244"/>
            <a:stretch>
              <a:fillRect/>
            </a:stretch>
          </p:blipFill>
          <p:spPr bwMode="auto">
            <a:xfrm>
              <a:off x="6525050" y="5602420"/>
              <a:ext cx="1466330" cy="244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59842" r="25605" b="37798"/>
            <a:stretch>
              <a:fillRect/>
            </a:stretch>
          </p:blipFill>
          <p:spPr bwMode="auto">
            <a:xfrm>
              <a:off x="888580" y="3476214"/>
              <a:ext cx="1973582" cy="2028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51413" t="83919" r="30829" b="6387"/>
            <a:stretch>
              <a:fillRect/>
            </a:stretch>
          </p:blipFill>
          <p:spPr bwMode="auto">
            <a:xfrm>
              <a:off x="1106492" y="5560028"/>
              <a:ext cx="1571864" cy="262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77471" t="31101" r="17683" b="56196"/>
            <a:stretch>
              <a:fillRect/>
            </a:stretch>
          </p:blipFill>
          <p:spPr bwMode="auto">
            <a:xfrm>
              <a:off x="2886063" y="4343406"/>
              <a:ext cx="657225" cy="414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77471" t="31101" r="17683" b="56196"/>
            <a:stretch>
              <a:fillRect/>
            </a:stretch>
          </p:blipFill>
          <p:spPr bwMode="auto">
            <a:xfrm>
              <a:off x="5581646" y="4338634"/>
              <a:ext cx="657225" cy="414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829300" y="500042"/>
            <a:ext cx="728663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43575" y="500042"/>
            <a:ext cx="814388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31"/>
          <p:cNvSpPr/>
          <p:nvPr/>
        </p:nvSpPr>
        <p:spPr>
          <a:xfrm>
            <a:off x="571472" y="3857628"/>
            <a:ext cx="6500858" cy="25003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500298" y="3000372"/>
            <a:ext cx="4500594" cy="3571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143768" y="4786322"/>
            <a:ext cx="928694" cy="10715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43575" y="500042"/>
            <a:ext cx="814388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31"/>
          <p:cNvSpPr/>
          <p:nvPr/>
        </p:nvSpPr>
        <p:spPr>
          <a:xfrm>
            <a:off x="611560" y="3825866"/>
            <a:ext cx="6533810" cy="25003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500298" y="3000372"/>
            <a:ext cx="4500594" cy="3571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43575" y="500042"/>
            <a:ext cx="814388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31"/>
          <p:cNvSpPr/>
          <p:nvPr/>
        </p:nvSpPr>
        <p:spPr>
          <a:xfrm>
            <a:off x="2463800" y="3825866"/>
            <a:ext cx="4681570" cy="25003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500298" y="3000372"/>
            <a:ext cx="4500594" cy="3571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43575" y="500042"/>
            <a:ext cx="814388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31"/>
          <p:cNvSpPr/>
          <p:nvPr/>
        </p:nvSpPr>
        <p:spPr>
          <a:xfrm>
            <a:off x="2463800" y="3825866"/>
            <a:ext cx="4681570" cy="25003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82850" y="3857628"/>
            <a:ext cx="4589480" cy="24288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377109" y="3228972"/>
            <a:ext cx="857256" cy="8477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196138" y="3448049"/>
            <a:ext cx="180974" cy="6238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66993" y="3500438"/>
            <a:ext cx="4314845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515224" y="4857760"/>
            <a:ext cx="700113" cy="8477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177109" y="5181613"/>
            <a:ext cx="338116" cy="4857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358081" y="5026818"/>
            <a:ext cx="157143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76538" y="3857628"/>
            <a:ext cx="4295792" cy="24288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377109" y="3228972"/>
            <a:ext cx="857256" cy="8477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196138" y="3448049"/>
            <a:ext cx="180974" cy="6238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66993" y="3500438"/>
            <a:ext cx="4314845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515224" y="4857761"/>
            <a:ext cx="700113" cy="80961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177109" y="5181613"/>
            <a:ext cx="338116" cy="4857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358081" y="5026818"/>
            <a:ext cx="157143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76538" y="3857628"/>
            <a:ext cx="4295792" cy="24288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529513" y="3228972"/>
            <a:ext cx="704852" cy="8477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196137" y="3448049"/>
            <a:ext cx="333375" cy="6238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043238" y="3500438"/>
            <a:ext cx="4038600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677145" y="4857761"/>
            <a:ext cx="395317" cy="81437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143768" y="5181613"/>
            <a:ext cx="533378" cy="4857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66988" y="3500438"/>
            <a:ext cx="283356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517606" y="5026818"/>
            <a:ext cx="159539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205664" y="3276600"/>
            <a:ext cx="150017" cy="1714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184231" y="5026818"/>
            <a:ext cx="159544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490773" y="4214818"/>
            <a:ext cx="290527" cy="200026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58093" y="3857628"/>
            <a:ext cx="4014237" cy="24288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529513" y="3228972"/>
            <a:ext cx="704852" cy="8477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196137" y="3448049"/>
            <a:ext cx="333375" cy="6238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677145" y="4857761"/>
            <a:ext cx="395317" cy="81437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143768" y="5181613"/>
            <a:ext cx="533378" cy="4857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517606" y="5026818"/>
            <a:ext cx="159539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205664" y="3276600"/>
            <a:ext cx="150017" cy="1714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184231" y="5026818"/>
            <a:ext cx="159544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043238" y="3500438"/>
            <a:ext cx="4038600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466988" y="3500438"/>
            <a:ext cx="283356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490774" y="4214818"/>
            <a:ext cx="271476" cy="200026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 bwMode="auto">
          <a:xfrm>
            <a:off x="0" y="-24"/>
            <a:ext cx="9144000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What do I mean by segmentation?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1196752"/>
            <a:ext cx="3586641" cy="4122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314" y="1238641"/>
            <a:ext cx="3571900" cy="406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ight Arrow 4"/>
          <p:cNvSpPr/>
          <p:nvPr/>
        </p:nvSpPr>
        <p:spPr>
          <a:xfrm>
            <a:off x="4000496" y="2768388"/>
            <a:ext cx="1143008" cy="1071570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49000">
                <a:srgbClr val="60BC60"/>
              </a:gs>
              <a:gs pos="100000">
                <a:srgbClr val="00C800"/>
              </a:gs>
            </a:gsLst>
            <a:lin ang="0" scaled="0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58093" y="3857628"/>
            <a:ext cx="4014237" cy="24288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684278" y="3228972"/>
            <a:ext cx="383397" cy="8477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191376" y="3448049"/>
            <a:ext cx="492902" cy="6238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834313" y="4857761"/>
            <a:ext cx="238148" cy="81437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143768" y="5181613"/>
            <a:ext cx="690545" cy="4857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672387" y="5026818"/>
            <a:ext cx="161926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188994" y="3276600"/>
            <a:ext cx="321453" cy="1714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143768" y="5026818"/>
            <a:ext cx="354788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333750" y="3500438"/>
            <a:ext cx="3748088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466987" y="3500438"/>
            <a:ext cx="558787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143768" y="4857760"/>
            <a:ext cx="200007" cy="1690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786049" y="3857628"/>
            <a:ext cx="214315" cy="3571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490773" y="4214818"/>
            <a:ext cx="573101" cy="200026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43275" y="3857628"/>
            <a:ext cx="3729055" cy="24288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684278" y="3228972"/>
            <a:ext cx="383397" cy="8477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191376" y="3448049"/>
            <a:ext cx="492902" cy="6238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834313" y="4857761"/>
            <a:ext cx="238148" cy="81437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143768" y="5181613"/>
            <a:ext cx="690545" cy="4857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672387" y="5026818"/>
            <a:ext cx="161926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188994" y="3276600"/>
            <a:ext cx="321453" cy="1714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143768" y="5026818"/>
            <a:ext cx="354788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333750" y="3500438"/>
            <a:ext cx="3748088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466987" y="3500438"/>
            <a:ext cx="561963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143768" y="4857760"/>
            <a:ext cx="200007" cy="1690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786049" y="3857628"/>
            <a:ext cx="214315" cy="3571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490774" y="4214818"/>
            <a:ext cx="547702" cy="200026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43275" y="3857628"/>
            <a:ext cx="3729055" cy="24288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846223" y="3228972"/>
            <a:ext cx="211927" cy="8477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186613" y="3448049"/>
            <a:ext cx="659610" cy="6238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143768" y="5181613"/>
            <a:ext cx="895331" cy="4857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834316" y="5026818"/>
            <a:ext cx="185734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186614" y="3276600"/>
            <a:ext cx="485780" cy="1714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143768" y="5026818"/>
            <a:ext cx="516717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629025" y="3500438"/>
            <a:ext cx="3452813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466987" y="3500438"/>
            <a:ext cx="850094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143769" y="4857760"/>
            <a:ext cx="349231" cy="1690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786049" y="3857628"/>
            <a:ext cx="500067" cy="3571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490773" y="4214818"/>
            <a:ext cx="938219" cy="200026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635375" y="3857628"/>
            <a:ext cx="3436955" cy="24288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846223" y="3228972"/>
            <a:ext cx="211927" cy="8477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186613" y="3448049"/>
            <a:ext cx="659610" cy="6238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143768" y="5181613"/>
            <a:ext cx="895331" cy="4857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834316" y="5026818"/>
            <a:ext cx="185734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186614" y="3276600"/>
            <a:ext cx="485780" cy="1714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143768" y="5026818"/>
            <a:ext cx="516717" cy="1547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629025" y="3500438"/>
            <a:ext cx="3452813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466987" y="3500438"/>
            <a:ext cx="850094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143769" y="4857760"/>
            <a:ext cx="349231" cy="1690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786049" y="3857628"/>
            <a:ext cx="500067" cy="3571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490773" y="4214818"/>
            <a:ext cx="836627" cy="200026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635375" y="3857628"/>
            <a:ext cx="3436955" cy="24288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846223" y="3228972"/>
            <a:ext cx="211927" cy="8477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186613" y="3921918"/>
            <a:ext cx="659610" cy="1500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834316" y="4857760"/>
            <a:ext cx="185734" cy="15238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186614" y="3276600"/>
            <a:ext cx="659606" cy="15001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466986" y="3500438"/>
            <a:ext cx="1139813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786049" y="3857628"/>
            <a:ext cx="785819" cy="3571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490773" y="4214818"/>
            <a:ext cx="1185877" cy="200026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834338" y="5500701"/>
            <a:ext cx="185734" cy="15952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040606"/>
            <a:ext cx="2370168" cy="1531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7239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000372"/>
            <a:ext cx="7642673" cy="32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142844" y="500042"/>
            <a:ext cx="5715040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Generating new active coordinates into</a:t>
            </a: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series of auxiliary buffers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(duplicates are OK)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46223" y="3228972"/>
            <a:ext cx="211927" cy="8477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186613" y="3921918"/>
            <a:ext cx="659610" cy="1500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834316" y="4857760"/>
            <a:ext cx="185734" cy="15238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186614" y="3276600"/>
            <a:ext cx="659606" cy="15001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466986" y="3500438"/>
            <a:ext cx="1139813" cy="3571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786049" y="3857628"/>
            <a:ext cx="785819" cy="3571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490773" y="4214818"/>
            <a:ext cx="1128727" cy="200026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834338" y="5500701"/>
            <a:ext cx="185734" cy="15952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371600"/>
            <a:ext cx="2370168" cy="120014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214282" y="500042"/>
            <a:ext cx="5643602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Removing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duplicate active coordinates from the auxiliary buffers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105491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285852" y="2357430"/>
            <a:ext cx="4071966" cy="4286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371600"/>
            <a:ext cx="2370168" cy="120014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214282" y="500042"/>
            <a:ext cx="5643602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Removing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duplicate active coordinates from the auxiliary buffers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105491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571612"/>
            <a:ext cx="4286280" cy="503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1285852" y="1857364"/>
            <a:ext cx="4071966" cy="47863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357686" y="1357298"/>
            <a:ext cx="1071570" cy="5715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371600"/>
            <a:ext cx="2370168" cy="120014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214282" y="500042"/>
            <a:ext cx="5643602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Removing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duplicate active coordinates from the auxiliary buffers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105491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571612"/>
            <a:ext cx="4286280" cy="503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1285852" y="2357430"/>
            <a:ext cx="4071966" cy="4286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371600"/>
            <a:ext cx="2370168" cy="120014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105491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571612"/>
            <a:ext cx="4286280" cy="503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1285852" y="3429000"/>
            <a:ext cx="4071966" cy="32147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214282" y="500042"/>
            <a:ext cx="5643602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Removing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duplicate active coordinates from the auxiliary buffers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 bwMode="auto">
          <a:xfrm>
            <a:off x="0" y="-24"/>
            <a:ext cx="9144000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What do I mean by segmentation?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1196752"/>
            <a:ext cx="3586641" cy="4122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314" y="1238641"/>
            <a:ext cx="3571900" cy="406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ight Arrow 4"/>
          <p:cNvSpPr/>
          <p:nvPr/>
        </p:nvSpPr>
        <p:spPr>
          <a:xfrm>
            <a:off x="4000496" y="2768388"/>
            <a:ext cx="1143008" cy="1071570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49000">
                <a:srgbClr val="60BC60"/>
              </a:gs>
              <a:gs pos="100000">
                <a:srgbClr val="00C800"/>
              </a:gs>
            </a:gsLst>
            <a:lin ang="0" scaled="0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40"/>
          <p:cNvSpPr>
            <a:spLocks noGrp="1"/>
          </p:cNvSpPr>
          <p:nvPr>
            <p:ph sz="half" idx="1"/>
          </p:nvPr>
        </p:nvSpPr>
        <p:spPr>
          <a:xfrm>
            <a:off x="428596" y="5614319"/>
            <a:ext cx="8186766" cy="839017"/>
          </a:xfrm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sz="2000" b="1" dirty="0" smtClean="0"/>
              <a:t>Goal: </a:t>
            </a:r>
            <a:r>
              <a:rPr lang="en-US" sz="2000" dirty="0" smtClean="0"/>
              <a:t>Fast, interactive, and accurate segmentations even when the data is noisy and heterogeneous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371600"/>
            <a:ext cx="2370168" cy="120014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105491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571612"/>
            <a:ext cx="4286280" cy="503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1285852" y="4500570"/>
            <a:ext cx="4071966" cy="21431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214282" y="500042"/>
            <a:ext cx="5643602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Removing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duplicate active coordinates from the auxiliary buffers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371600"/>
            <a:ext cx="2370168" cy="120014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105491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571612"/>
            <a:ext cx="4286280" cy="503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1285852" y="5572140"/>
            <a:ext cx="4071966" cy="10715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214282" y="500042"/>
            <a:ext cx="5643602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Removing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duplicate active coordinates from the auxiliary buffers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371600"/>
            <a:ext cx="2370168" cy="120014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105491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571612"/>
            <a:ext cx="4286280" cy="503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8"/>
          <p:cNvSpPr txBox="1">
            <a:spLocks/>
          </p:cNvSpPr>
          <p:nvPr/>
        </p:nvSpPr>
        <p:spPr bwMode="auto">
          <a:xfrm>
            <a:off x="214282" y="500042"/>
            <a:ext cx="5643602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Removing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duplicate active coordinates from the auxiliary buffers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6000760" y="214290"/>
            <a:ext cx="2857520" cy="2286016"/>
            <a:chOff x="278200" y="928670"/>
            <a:chExt cx="7294196" cy="5429288"/>
          </a:xfrm>
        </p:grpSpPr>
        <p:sp>
          <p:nvSpPr>
            <p:cNvPr id="5" name="Rounded Rectangle 4"/>
            <p:cNvSpPr/>
            <p:nvPr/>
          </p:nvSpPr>
          <p:spPr>
            <a:xfrm>
              <a:off x="1762866" y="928670"/>
              <a:ext cx="5715040" cy="34182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81512" y="133825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62866" y="1714488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4481512" y="2143116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62866" y="2500306"/>
              <a:ext cx="5715040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481512" y="2928934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urved Left Arrow 13"/>
            <p:cNvSpPr/>
            <p:nvPr/>
          </p:nvSpPr>
          <p:spPr>
            <a:xfrm rot="10800000">
              <a:off x="278200" y="1455801"/>
              <a:ext cx="1388361" cy="4035743"/>
            </a:xfrm>
            <a:prstGeom prst="curvedLeftArrow">
              <a:avLst>
                <a:gd name="adj1" fmla="val 33149"/>
                <a:gd name="adj2" fmla="val 65953"/>
                <a:gd name="adj3" fmla="val 4673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304" y="3286124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1785918" y="4919673"/>
              <a:ext cx="5786478" cy="642942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4481512" y="3714752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34304" y="4071942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491034" y="4514860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491040" y="5643578"/>
              <a:ext cx="381000" cy="304800"/>
            </a:xfrm>
            <a:prstGeom prst="downArrow">
              <a:avLst>
                <a:gd name="adj1" fmla="val 42122"/>
                <a:gd name="adj2" fmla="val 46429"/>
              </a:avLst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928794" y="6000768"/>
              <a:ext cx="5643602" cy="35719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559550" y="1704975"/>
            <a:ext cx="2370168" cy="86676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214282" y="500042"/>
            <a:ext cx="5643602" cy="80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kumimoji="0" lang="nn-NO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Compacting</a:t>
            </a:r>
            <a:r>
              <a:rPr kumimoji="0" lang="nn-NO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auxiliary buffers to produce a new dense list of active coordinates </a:t>
            </a:r>
            <a:endParaRPr kumimoji="0" lang="nn-NO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72264" y="142852"/>
            <a:ext cx="2370168" cy="138352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5008" y="500042"/>
            <a:ext cx="842955" cy="17145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621039" y="3696654"/>
            <a:ext cx="214314" cy="2143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764047" y="3696654"/>
            <a:ext cx="500066" cy="2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121369" y="3696654"/>
            <a:ext cx="500066" cy="2857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335815" y="3696654"/>
            <a:ext cx="500066" cy="2857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621699" y="3696654"/>
            <a:ext cx="500066" cy="2857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4281478" y="4929198"/>
            <a:ext cx="1143008" cy="3038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Compact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Down Arrow 47"/>
          <p:cNvSpPr/>
          <p:nvPr/>
        </p:nvSpPr>
        <p:spPr>
          <a:xfrm>
            <a:off x="4750118" y="5338778"/>
            <a:ext cx="230516" cy="233362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Down Arrow 48"/>
          <p:cNvSpPr/>
          <p:nvPr/>
        </p:nvSpPr>
        <p:spPr>
          <a:xfrm>
            <a:off x="4737736" y="4643446"/>
            <a:ext cx="230516" cy="233362"/>
          </a:xfrm>
          <a:prstGeom prst="downArrow">
            <a:avLst>
              <a:gd name="adj1" fmla="val 42122"/>
              <a:gd name="adj2" fmla="val 46429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2" descr="C:\Users\mike\Research\iiRepository\GPUSeg\papers\PNAS\PNAS-2\figures\figure5.tif"/>
          <p:cNvPicPr>
            <a:picLocks noChangeAspect="1" noChangeArrowheads="1"/>
          </p:cNvPicPr>
          <p:nvPr/>
        </p:nvPicPr>
        <p:blipFill>
          <a:blip r:embed="rId2" cstate="print"/>
          <a:srcRect t="87037" b="-3704"/>
          <a:stretch>
            <a:fillRect/>
          </a:stretch>
        </p:blipFill>
        <p:spPr bwMode="auto">
          <a:xfrm>
            <a:off x="863803" y="5620718"/>
            <a:ext cx="7780163" cy="642942"/>
          </a:xfrm>
          <a:prstGeom prst="rect">
            <a:avLst/>
          </a:prstGeom>
          <a:noFill/>
        </p:spPr>
      </p:pic>
      <p:grpSp>
        <p:nvGrpSpPr>
          <p:cNvPr id="43" name="Group 42"/>
          <p:cNvGrpSpPr/>
          <p:nvPr/>
        </p:nvGrpSpPr>
        <p:grpSpPr>
          <a:xfrm>
            <a:off x="571472" y="2656958"/>
            <a:ext cx="7733181" cy="1986488"/>
            <a:chOff x="357158" y="2632711"/>
            <a:chExt cx="7780163" cy="2068829"/>
          </a:xfrm>
        </p:grpSpPr>
        <p:pic>
          <p:nvPicPr>
            <p:cNvPr id="44" name="Picture 2" descr="C:\Users\mike\Research\iiRepository\GPUSeg\papers\PNAS\PNAS-2\figures\figure5.tif"/>
            <p:cNvPicPr>
              <a:picLocks noChangeAspect="1" noChangeArrowheads="1"/>
            </p:cNvPicPr>
            <p:nvPr/>
          </p:nvPicPr>
          <p:blipFill>
            <a:blip r:embed="rId3" cstate="print"/>
            <a:srcRect b="48494"/>
            <a:stretch>
              <a:fillRect/>
            </a:stretch>
          </p:blipFill>
          <p:spPr bwMode="auto">
            <a:xfrm>
              <a:off x="357158" y="2714620"/>
              <a:ext cx="7780163" cy="1986920"/>
            </a:xfrm>
            <a:prstGeom prst="rect">
              <a:avLst/>
            </a:prstGeom>
            <a:noFill/>
          </p:spPr>
        </p:pic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t="38142" r="74139" b="3106"/>
            <a:stretch>
              <a:fillRect/>
            </a:stretch>
          </p:blipFill>
          <p:spPr bwMode="auto">
            <a:xfrm>
              <a:off x="565862" y="2632711"/>
              <a:ext cx="1933498" cy="1885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Content Placeholder 8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238914"/>
          </a:xfrm>
        </p:spPr>
        <p:txBody>
          <a:bodyPr/>
          <a:lstStyle/>
          <a:p>
            <a:pPr eaLnBrk="1" hangingPunct="1"/>
            <a:r>
              <a:rPr lang="en-US" sz="2400" dirty="0" smtClean="0"/>
              <a:t>Compact (Harris et al. 2007; </a:t>
            </a:r>
            <a:r>
              <a:rPr lang="en-US" sz="2400" dirty="0" err="1" smtClean="0"/>
              <a:t>Sengupta</a:t>
            </a:r>
            <a:r>
              <a:rPr lang="en-US" sz="2400" dirty="0" smtClean="0"/>
              <a:t> et al. 2007, 2008)</a:t>
            </a:r>
          </a:p>
          <a:p>
            <a:pPr lvl="1" eaLnBrk="1" hangingPunct="1">
              <a:tabLst>
                <a:tab pos="1600200" algn="l"/>
              </a:tabLst>
            </a:pPr>
            <a:r>
              <a:rPr lang="en-US" sz="2000" b="1" i="1" dirty="0" smtClean="0">
                <a:ea typeface="Cambria Math" pitchFamily="18" charset="0"/>
              </a:rPr>
              <a:t>O</a:t>
            </a:r>
            <a:r>
              <a:rPr lang="en-US" sz="2000" b="1" dirty="0" smtClean="0">
                <a:ea typeface="Cambria Math" pitchFamily="18" charset="0"/>
              </a:rPr>
              <a:t>(</a:t>
            </a:r>
            <a:r>
              <a:rPr lang="en-US" sz="2000" b="1" dirty="0" err="1" smtClean="0">
                <a:ea typeface="Cambria Math" pitchFamily="18" charset="0"/>
              </a:rPr>
              <a:t>log</a:t>
            </a:r>
            <a:r>
              <a:rPr lang="en-US" sz="2000" b="1" i="1" dirty="0" err="1" smtClean="0">
                <a:ea typeface="Cambria Math" pitchFamily="18" charset="0"/>
              </a:rPr>
              <a:t>n</a:t>
            </a:r>
            <a:r>
              <a:rPr lang="en-US" sz="2000" b="1" dirty="0" smtClean="0">
                <a:ea typeface="Cambria Math" pitchFamily="18" charset="0"/>
              </a:rPr>
              <a:t>)	</a:t>
            </a:r>
            <a:r>
              <a:rPr lang="en-US" sz="2000" dirty="0" smtClean="0"/>
              <a:t>steps</a:t>
            </a:r>
          </a:p>
          <a:p>
            <a:pPr lvl="1" eaLnBrk="1" hangingPunct="1">
              <a:tabLst>
                <a:tab pos="1600200" algn="l"/>
              </a:tabLst>
            </a:pPr>
            <a:r>
              <a:rPr lang="en-US" sz="2000" b="1" i="1" dirty="0" smtClean="0">
                <a:ea typeface="Cambria Math" pitchFamily="18" charset="0"/>
              </a:rPr>
              <a:t>O</a:t>
            </a:r>
            <a:r>
              <a:rPr lang="en-US" sz="2000" b="1" dirty="0" smtClean="0">
                <a:ea typeface="Cambria Math" pitchFamily="18" charset="0"/>
              </a:rPr>
              <a:t>(</a:t>
            </a:r>
            <a:r>
              <a:rPr lang="en-US" sz="2000" b="1" i="1" dirty="0" smtClean="0">
                <a:ea typeface="Cambria Math" pitchFamily="18" charset="0"/>
              </a:rPr>
              <a:t>n</a:t>
            </a:r>
            <a:r>
              <a:rPr lang="en-US" sz="2000" b="1" dirty="0" smtClean="0">
                <a:ea typeface="Cambria Math" pitchFamily="18" charset="0"/>
              </a:rPr>
              <a:t>)	</a:t>
            </a:r>
            <a:r>
              <a:rPr lang="en-US" sz="2000" dirty="0" smtClean="0"/>
              <a:t>work</a:t>
            </a:r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Rest of our algorithm</a:t>
            </a:r>
          </a:p>
          <a:p>
            <a:pPr lvl="1" eaLnBrk="1" hangingPunct="1">
              <a:tabLst>
                <a:tab pos="1371600" algn="l"/>
              </a:tabLst>
            </a:pPr>
            <a:r>
              <a:rPr lang="en-US" sz="2000" b="1" i="1" dirty="0" smtClean="0">
                <a:ea typeface="Cambria Math" pitchFamily="18" charset="0"/>
              </a:rPr>
              <a:t>O</a:t>
            </a:r>
            <a:r>
              <a:rPr lang="en-US" sz="2000" b="1" dirty="0" smtClean="0">
                <a:ea typeface="Cambria Math" pitchFamily="18" charset="0"/>
              </a:rPr>
              <a:t>(1)	</a:t>
            </a:r>
            <a:r>
              <a:rPr lang="en-US" sz="2000" dirty="0" smtClean="0"/>
              <a:t>steps</a:t>
            </a:r>
          </a:p>
          <a:p>
            <a:pPr lvl="1" eaLnBrk="1" hangingPunct="1">
              <a:tabLst>
                <a:tab pos="1371600" algn="l"/>
              </a:tabLst>
            </a:pPr>
            <a:r>
              <a:rPr lang="en-US" sz="2000" b="1" i="1" dirty="0" smtClean="0"/>
              <a:t>O</a:t>
            </a:r>
            <a:r>
              <a:rPr lang="en-US" sz="2000" b="1" dirty="0" smtClean="0"/>
              <a:t>(</a:t>
            </a:r>
            <a:r>
              <a:rPr lang="en-US" sz="2000" b="1" i="1" dirty="0" smtClean="0"/>
              <a:t>n</a:t>
            </a:r>
            <a:r>
              <a:rPr lang="en-US" sz="2000" b="1" dirty="0" smtClean="0"/>
              <a:t>)	</a:t>
            </a:r>
            <a:r>
              <a:rPr lang="en-US" sz="2000" dirty="0" smtClean="0"/>
              <a:t>work</a:t>
            </a:r>
          </a:p>
          <a:p>
            <a:pPr eaLnBrk="1" hangingPunct="1">
              <a:buNone/>
            </a:pPr>
            <a:endParaRPr lang="en-US" sz="2400" dirty="0" smtClean="0"/>
          </a:p>
          <a:p>
            <a:pPr marL="863600" indent="-863600" eaLnBrk="1" hangingPunct="1">
              <a:buNone/>
            </a:pPr>
            <a:r>
              <a:rPr lang="en-US" sz="2400" b="1" dirty="0" smtClean="0"/>
              <a:t>Good: </a:t>
            </a:r>
            <a:r>
              <a:rPr lang="en-US" sz="2400" dirty="0" smtClean="0"/>
              <a:t>Our algorithm is work-efficient and requires a logarithmic number of steps to update the level set field</a:t>
            </a:r>
          </a:p>
          <a:p>
            <a:pPr marL="863600" indent="-863600" eaLnBrk="1" hangingPunct="1">
              <a:buNone/>
            </a:pPr>
            <a:endParaRPr lang="en-US" sz="2400" dirty="0" smtClean="0"/>
          </a:p>
          <a:p>
            <a:pPr marL="635000" indent="-635000" eaLnBrk="1" hangingPunct="1">
              <a:buNone/>
            </a:pPr>
            <a:r>
              <a:rPr lang="en-US" sz="2400" b="1" dirty="0" smtClean="0"/>
              <a:t>Bad: </a:t>
            </a:r>
            <a:r>
              <a:rPr lang="en-US" sz="2400" dirty="0" smtClean="0"/>
              <a:t>Our algorithm requires memory proportional to the size of the level set field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0" y="-24"/>
            <a:ext cx="9144000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Asymptotic Complexity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2984"/>
          </a:xfrm>
        </p:spPr>
        <p:txBody>
          <a:bodyPr/>
          <a:lstStyle/>
          <a:p>
            <a:pPr eaLnBrk="1" hangingPunct="1"/>
            <a:r>
              <a:rPr lang="en-US" dirty="0" smtClean="0"/>
              <a:t>Experimental Methodology</a:t>
            </a:r>
          </a:p>
        </p:txBody>
      </p:sp>
      <p:sp>
        <p:nvSpPr>
          <p:cNvPr id="44035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256x256x256 human head MRI (ground truth from expert)</a:t>
            </a:r>
          </a:p>
          <a:p>
            <a:pPr eaLnBrk="1" hangingPunct="1"/>
            <a:r>
              <a:rPr lang="en-US" sz="2400" dirty="0" smtClean="0"/>
              <a:t>Segmented white and grey matter</a:t>
            </a:r>
            <a:endParaRPr lang="en-US" sz="2000" dirty="0" smtClean="0"/>
          </a:p>
          <a:p>
            <a:pPr eaLnBrk="1" hangingPunct="1"/>
            <a:r>
              <a:rPr lang="en-US" sz="2400" dirty="0" smtClean="0"/>
              <a:t>Variety of noise levels</a:t>
            </a:r>
          </a:p>
          <a:p>
            <a:pPr eaLnBrk="1" hangingPunct="1"/>
            <a:r>
              <a:rPr lang="en-US" sz="2400" dirty="0" smtClean="0"/>
              <a:t>10 repeated segmentations per noise level</a:t>
            </a:r>
          </a:p>
          <a:p>
            <a:pPr eaLnBrk="1" hangingPunct="1"/>
            <a:r>
              <a:rPr lang="en-US" sz="2400" dirty="0" err="1" smtClean="0"/>
              <a:t>Nvidia</a:t>
            </a:r>
            <a:r>
              <a:rPr lang="en-US" sz="2400" dirty="0" smtClean="0"/>
              <a:t> GTX 280</a:t>
            </a:r>
          </a:p>
          <a:p>
            <a:pPr eaLnBrk="1" hangingPunct="1"/>
            <a:r>
              <a:rPr lang="en-US" sz="2400" dirty="0" smtClean="0"/>
              <a:t>Measured computational domain size, speed, accuracy</a:t>
            </a:r>
          </a:p>
          <a:p>
            <a:pPr eaLnBrk="1" hangingPunct="1"/>
            <a:r>
              <a:rPr lang="en-US" sz="2400" dirty="0" smtClean="0"/>
              <a:t>Repeated using our algorithm and the GPU narrow band algorithm (</a:t>
            </a:r>
            <a:r>
              <a:rPr lang="en-US" sz="2400" dirty="0" err="1" smtClean="0"/>
              <a:t>Lefohn</a:t>
            </a:r>
            <a:r>
              <a:rPr lang="en-US" sz="2400" dirty="0" smtClean="0"/>
              <a:t> et al. 2004)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155" y="1657361"/>
            <a:ext cx="8606125" cy="3486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71546"/>
          </a:xfrm>
        </p:spPr>
        <p:txBody>
          <a:bodyPr/>
          <a:lstStyle/>
          <a:p>
            <a:pPr eaLnBrk="1" hangingPunct="1"/>
            <a:r>
              <a:rPr lang="en-US" dirty="0" smtClean="0"/>
              <a:t>Accuracy</a:t>
            </a:r>
          </a:p>
        </p:txBody>
      </p:sp>
      <p:sp>
        <p:nvSpPr>
          <p:cNvPr id="4" name="Content Placeholder 40"/>
          <p:cNvSpPr>
            <a:spLocks noGrp="1"/>
          </p:cNvSpPr>
          <p:nvPr>
            <p:ph sz="half" idx="1"/>
          </p:nvPr>
        </p:nvSpPr>
        <p:spPr>
          <a:xfrm>
            <a:off x="4499992" y="5406365"/>
            <a:ext cx="4176464" cy="830947"/>
          </a:xfrm>
        </p:spPr>
        <p:txBody>
          <a:bodyPr rtlCol="0">
            <a:normAutofit fontScale="850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2000" dirty="0" smtClean="0"/>
              <a:t>SNR = Signal-to-noise Ratio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2000" dirty="0" smtClean="0"/>
              <a:t>D     = Dice Coefficient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2000" dirty="0" smtClean="0"/>
              <a:t>TCF = Total Correct Fraction of Labeled </a:t>
            </a:r>
            <a:r>
              <a:rPr lang="en-US" sz="2000" dirty="0" err="1" smtClean="0"/>
              <a:t>Voxels</a:t>
            </a:r>
            <a:endParaRPr lang="en-US" sz="20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71546"/>
          </a:xfrm>
        </p:spPr>
        <p:txBody>
          <a:bodyPr/>
          <a:lstStyle/>
          <a:p>
            <a:pPr eaLnBrk="1" hangingPunct="1"/>
            <a:r>
              <a:rPr lang="en-US" dirty="0" smtClean="0"/>
              <a:t>Computational Domain Size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r="50720"/>
          <a:stretch>
            <a:fillRect/>
          </a:stretch>
        </p:blipFill>
        <p:spPr bwMode="auto">
          <a:xfrm>
            <a:off x="459076" y="1400201"/>
            <a:ext cx="8286808" cy="4314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71546"/>
          </a:xfrm>
        </p:spPr>
        <p:txBody>
          <a:bodyPr/>
          <a:lstStyle/>
          <a:p>
            <a:pPr eaLnBrk="1" hangingPunct="1"/>
            <a:r>
              <a:rPr lang="en-US" dirty="0" smtClean="0"/>
              <a:t>Speed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50130" r="-2808"/>
          <a:stretch>
            <a:fillRect/>
          </a:stretch>
        </p:blipFill>
        <p:spPr bwMode="auto">
          <a:xfrm>
            <a:off x="571472" y="1398355"/>
            <a:ext cx="8572528" cy="4316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Content Placeholder 11"/>
          <p:cNvSpPr txBox="1">
            <a:spLocks/>
          </p:cNvSpPr>
          <p:nvPr/>
        </p:nvSpPr>
        <p:spPr bwMode="auto">
          <a:xfrm>
            <a:off x="571500" y="4643438"/>
            <a:ext cx="82296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en-US" sz="3200">
              <a:latin typeface="Calibri" pitchFamily="34" charset="0"/>
            </a:endParaRPr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127" y="1285861"/>
            <a:ext cx="7997963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0" y="0"/>
            <a:ext cx="9144000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Speed </a:t>
            </a:r>
            <a:r>
              <a:rPr kumimoji="0" lang="en-US" sz="4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vs.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Computational Domain Size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Why Level Sets?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sz="half" idx="1"/>
          </p:nvPr>
        </p:nvSpPr>
        <p:spPr>
          <a:xfrm>
            <a:off x="428596" y="2780928"/>
            <a:ext cx="8463884" cy="3024336"/>
          </a:xfrm>
        </p:spPr>
        <p:txBody>
          <a:bodyPr rtlCol="0">
            <a:normAutofit/>
          </a:bodyPr>
          <a:lstStyle/>
          <a:p>
            <a:pPr marL="863600" indent="-863600" eaLnBrk="1" fontAlgn="auto" hangingPunct="1">
              <a:spcAft>
                <a:spcPts val="0"/>
              </a:spcAft>
              <a:buNone/>
              <a:defRPr/>
            </a:pPr>
            <a:r>
              <a:rPr lang="en-US" sz="2400" b="1" dirty="0" smtClean="0"/>
              <a:t>Good: </a:t>
            </a:r>
            <a:r>
              <a:rPr lang="en-US" sz="2400" dirty="0" smtClean="0"/>
              <a:t>Competitive accuracy compared to manual segmentations by experts (Cates et al. 2004)</a:t>
            </a:r>
          </a:p>
        </p:txBody>
      </p:sp>
      <p:sp>
        <p:nvSpPr>
          <p:cNvPr id="615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Content Placeholder 11"/>
          <p:cNvSpPr txBox="1">
            <a:spLocks/>
          </p:cNvSpPr>
          <p:nvPr/>
        </p:nvSpPr>
        <p:spPr bwMode="auto">
          <a:xfrm>
            <a:off x="571500" y="4643438"/>
            <a:ext cx="82296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en-US" sz="3200">
              <a:latin typeface="Calibri" pitchFamily="34" charset="0"/>
            </a:endParaRP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357298"/>
            <a:ext cx="7572428" cy="4788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457200" y="0"/>
            <a:ext cx="8229600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Speed per Subroutine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Content Placeholder 11"/>
          <p:cNvSpPr txBox="1">
            <a:spLocks/>
          </p:cNvSpPr>
          <p:nvPr/>
        </p:nvSpPr>
        <p:spPr bwMode="auto">
          <a:xfrm>
            <a:off x="571500" y="4643438"/>
            <a:ext cx="82296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en-US" sz="3200">
              <a:latin typeface="Calibri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57200" y="0"/>
            <a:ext cx="8229600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Results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9922" name="Picture 2" descr="C:\Users\mike\Research\GPUSeg\papers\dissertation\figures\Aorta-3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5082" y="852465"/>
            <a:ext cx="4489166" cy="560087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Content Placeholder 11"/>
          <p:cNvSpPr txBox="1">
            <a:spLocks/>
          </p:cNvSpPr>
          <p:nvPr/>
        </p:nvSpPr>
        <p:spPr bwMode="auto">
          <a:xfrm>
            <a:off x="571500" y="4643438"/>
            <a:ext cx="82296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en-US" sz="3200">
              <a:latin typeface="Calibri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57200" y="0"/>
            <a:ext cx="8229600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Results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10946" name="Picture 2" descr="C:\Users\mike\Research\GPUSeg\papers\dissertation\figures\Bone-3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0604" y="1196752"/>
            <a:ext cx="7889828" cy="504056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71546"/>
          </a:xfrm>
        </p:spPr>
        <p:txBody>
          <a:bodyPr/>
          <a:lstStyle/>
          <a:p>
            <a:pPr eaLnBrk="1" hangingPunct="1"/>
            <a:r>
              <a:rPr lang="en-US" dirty="0" smtClean="0"/>
              <a:t>Limitations</a:t>
            </a:r>
          </a:p>
        </p:txBody>
      </p:sp>
      <p:sp>
        <p:nvSpPr>
          <p:cNvPr id="3" name="Content Placeholder 8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Requires a large amount of GPU memory</a:t>
            </a:r>
          </a:p>
          <a:p>
            <a:pPr lvl="1" eaLnBrk="1" hangingPunct="1"/>
            <a:r>
              <a:rPr lang="en-US" sz="2000" dirty="0" smtClean="0"/>
              <a:t>About 500 MB for a 256x256x256 data set</a:t>
            </a:r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Scaling to high order neighborhoods increases memory requirements</a:t>
            </a:r>
          </a:p>
          <a:p>
            <a:pPr lvl="1" eaLnBrk="1" hangingPunct="1"/>
            <a:r>
              <a:rPr lang="en-US" sz="2000" dirty="0" smtClean="0"/>
              <a:t>Need extra auxiliary buffers</a:t>
            </a:r>
          </a:p>
          <a:p>
            <a:pPr lvl="1" eaLnBrk="1" hangingPunct="1"/>
            <a:r>
              <a:rPr lang="en-US" sz="2000" dirty="0" smtClean="0"/>
              <a:t>Increases redundant work per thread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71546"/>
          </a:xfrm>
        </p:spPr>
        <p:txBody>
          <a:bodyPr/>
          <a:lstStyle/>
          <a:p>
            <a:pPr eaLnBrk="1" hangingPunct="1"/>
            <a:r>
              <a:rPr lang="en-US" dirty="0" smtClean="0"/>
              <a:t>Future Work</a:t>
            </a:r>
          </a:p>
        </p:txBody>
      </p:sp>
      <p:sp>
        <p:nvSpPr>
          <p:cNvPr id="3" name="Content Placeholder 8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Reduce the memory requirements</a:t>
            </a:r>
          </a:p>
          <a:p>
            <a:pPr lvl="1" eaLnBrk="1" hangingPunct="1"/>
            <a:r>
              <a:rPr lang="en-US" sz="2000" dirty="0" smtClean="0"/>
              <a:t>Implement sparse representation of the level set field and other buffers (i.e. hierarchical run-length-encoded level sets) on the GPU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Applicable to other level set problems in computer graphics?</a:t>
            </a:r>
          </a:p>
          <a:p>
            <a:pPr lvl="1" eaLnBrk="1" hangingPunct="1"/>
            <a:r>
              <a:rPr lang="en-US" sz="2000" dirty="0" smtClean="0"/>
              <a:t>Fluid simulation, surface reconstruction, image restoration, etc</a:t>
            </a:r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Are there other applications for the duplicate removal algorithm?</a:t>
            </a:r>
          </a:p>
          <a:p>
            <a:pPr eaLnBrk="1" hangingPunct="1"/>
            <a:endParaRPr lang="en-US" sz="2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 descr="C:\Users\mike\Research\iiRepository\GPUSeg\papers\HPG\latex\figures\Brainweb-3D-Composite-Offset.png"/>
          <p:cNvPicPr>
            <a:picLocks noChangeAspect="1" noChangeArrowheads="1"/>
          </p:cNvPicPr>
          <p:nvPr/>
        </p:nvPicPr>
        <p:blipFill>
          <a:blip r:embed="rId2" cstate="print"/>
          <a:srcRect t="29167"/>
          <a:stretch>
            <a:fillRect/>
          </a:stretch>
        </p:blipFill>
        <p:spPr bwMode="auto">
          <a:xfrm>
            <a:off x="1928794" y="2197355"/>
            <a:ext cx="5000660" cy="4517793"/>
          </a:xfrm>
          <a:prstGeom prst="rect">
            <a:avLst/>
          </a:prstGeom>
          <a:noFill/>
        </p:spPr>
      </p:pic>
      <p:sp>
        <p:nvSpPr>
          <p:cNvPr id="9" name="Cloud Callout 8"/>
          <p:cNvSpPr/>
          <p:nvPr/>
        </p:nvSpPr>
        <p:spPr>
          <a:xfrm>
            <a:off x="4857752" y="214290"/>
            <a:ext cx="3429024" cy="2214578"/>
          </a:xfrm>
          <a:prstGeom prst="cloudCallout">
            <a:avLst>
              <a:gd name="adj1" fmla="val -41017"/>
              <a:gd name="adj2" fmla="val 6912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5572132" y="545762"/>
            <a:ext cx="2143140" cy="1643074"/>
          </a:xfrm>
        </p:spPr>
        <p:txBody>
          <a:bodyPr/>
          <a:lstStyle/>
          <a:p>
            <a:pPr eaLnBrk="1" hangingPunct="1"/>
            <a:r>
              <a:rPr lang="en-US" sz="16600" b="1" dirty="0" smtClean="0"/>
              <a:t>?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6858016" y="6143644"/>
            <a:ext cx="2357454" cy="571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Questions?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Why Level Sets?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sz="half" idx="1"/>
          </p:nvPr>
        </p:nvSpPr>
        <p:spPr>
          <a:xfrm>
            <a:off x="428596" y="2780928"/>
            <a:ext cx="8463884" cy="3024336"/>
          </a:xfrm>
        </p:spPr>
        <p:txBody>
          <a:bodyPr rtlCol="0">
            <a:normAutofit/>
          </a:bodyPr>
          <a:lstStyle/>
          <a:p>
            <a:pPr marL="863600" indent="-863600" eaLnBrk="1" fontAlgn="auto" hangingPunct="1">
              <a:spcAft>
                <a:spcPts val="0"/>
              </a:spcAft>
              <a:buNone/>
              <a:defRPr/>
            </a:pPr>
            <a:r>
              <a:rPr lang="en-US" sz="2400" b="1" dirty="0" smtClean="0"/>
              <a:t>Good: </a:t>
            </a:r>
            <a:r>
              <a:rPr lang="en-US" sz="2400" dirty="0" smtClean="0"/>
              <a:t>Competitive accuracy compared to manual segmentations by experts (Cates et al. 2004)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sz="2400" dirty="0" smtClean="0"/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2400" b="1" dirty="0" smtClean="0"/>
              <a:t>Bad: </a:t>
            </a:r>
            <a:r>
              <a:rPr lang="en-US" sz="2400" dirty="0" smtClean="0"/>
              <a:t>Can be slow, even on the GPU</a:t>
            </a:r>
          </a:p>
        </p:txBody>
      </p:sp>
      <p:sp>
        <p:nvSpPr>
          <p:cNvPr id="615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Why Level Sets?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sz="half" idx="1"/>
          </p:nvPr>
        </p:nvSpPr>
        <p:spPr>
          <a:xfrm>
            <a:off x="428596" y="2780928"/>
            <a:ext cx="8463884" cy="3024336"/>
          </a:xfrm>
        </p:spPr>
        <p:txBody>
          <a:bodyPr rtlCol="0">
            <a:normAutofit/>
          </a:bodyPr>
          <a:lstStyle/>
          <a:p>
            <a:pPr marL="863600" indent="-863600" eaLnBrk="1" fontAlgn="auto" hangingPunct="1">
              <a:spcAft>
                <a:spcPts val="0"/>
              </a:spcAft>
              <a:buNone/>
              <a:defRPr/>
            </a:pPr>
            <a:r>
              <a:rPr lang="en-US" sz="2400" b="1" dirty="0" smtClean="0"/>
              <a:t>Good: </a:t>
            </a:r>
            <a:r>
              <a:rPr lang="en-US" sz="2400" dirty="0" smtClean="0"/>
              <a:t>Competitive accuracy compared to manual segmentations by experts (Cates et al. 2004)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sz="2400" dirty="0" smtClean="0"/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2400" b="1" dirty="0" smtClean="0"/>
              <a:t>Bad: </a:t>
            </a:r>
            <a:r>
              <a:rPr lang="en-US" sz="2400" dirty="0" smtClean="0"/>
              <a:t>Can be slow, even on the GPU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sz="2400" dirty="0" smtClean="0"/>
          </a:p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sz="2400" i="1" dirty="0" smtClean="0"/>
              <a:t>This limitation motivates our algorithm</a:t>
            </a:r>
          </a:p>
        </p:txBody>
      </p:sp>
      <p:sp>
        <p:nvSpPr>
          <p:cNvPr id="615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Segmentation with Level Sets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sz="half" idx="1"/>
          </p:nvPr>
        </p:nvSpPr>
        <p:spPr>
          <a:xfrm>
            <a:off x="428596" y="1124745"/>
            <a:ext cx="8463884" cy="172819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/>
              <a:t>Embed a seed surface in an image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/>
              <a:t>Iteratively deform the surface along normal according to local properties of the surface and the underlying image</a:t>
            </a:r>
          </a:p>
        </p:txBody>
      </p:sp>
      <p:sp>
        <p:nvSpPr>
          <p:cNvPr id="615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3541" y="2858910"/>
            <a:ext cx="2520754" cy="2852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86116" y="2873305"/>
            <a:ext cx="2476290" cy="285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9712" y="2861486"/>
            <a:ext cx="2521719" cy="2871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539552" y="5947692"/>
            <a:ext cx="8136904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40"/>
          <p:cNvSpPr>
            <a:spLocks noGrp="1"/>
          </p:cNvSpPr>
          <p:nvPr>
            <p:ph sz="half" idx="1"/>
          </p:nvPr>
        </p:nvSpPr>
        <p:spPr>
          <a:xfrm>
            <a:off x="7020272" y="5949280"/>
            <a:ext cx="1767140" cy="542915"/>
          </a:xfrm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sz="2000" dirty="0" smtClean="0"/>
              <a:t>iterations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4146</TotalTime>
  <Words>1506</Words>
  <Application>Microsoft Office PowerPoint</Application>
  <PresentationFormat>On-screen Show (4:3)</PresentationFormat>
  <Paragraphs>215</Paragraphs>
  <Slides>65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7" baseType="lpstr">
      <vt:lpstr>Office Theme</vt:lpstr>
      <vt:lpstr>Equation</vt:lpstr>
      <vt:lpstr>A Work-Efficient GPU Algorithm for Level Set Segmentation</vt:lpstr>
      <vt:lpstr>Slide 2</vt:lpstr>
      <vt:lpstr>Slide 3</vt:lpstr>
      <vt:lpstr>Slide 4</vt:lpstr>
      <vt:lpstr>Slide 5</vt:lpstr>
      <vt:lpstr>Why Level Sets?</vt:lpstr>
      <vt:lpstr>Why Level Sets?</vt:lpstr>
      <vt:lpstr>Why Level Sets?</vt:lpstr>
      <vt:lpstr>Segmentation with Level Sets</vt:lpstr>
      <vt:lpstr>Segmentation with Level Sets</vt:lpstr>
      <vt:lpstr>Segmentation with Level Sets</vt:lpstr>
      <vt:lpstr>Speed Function</vt:lpstr>
      <vt:lpstr>Speed Function</vt:lpstr>
      <vt:lpstr>Previous Work</vt:lpstr>
      <vt:lpstr>Our Approach</vt:lpstr>
      <vt:lpstr>Our Approach</vt:lpstr>
      <vt:lpstr>Leveraging Temporal Coherence</vt:lpstr>
      <vt:lpstr>Slide 18</vt:lpstr>
      <vt:lpstr>Slide 19</vt:lpstr>
      <vt:lpstr>Live Demo</vt:lpstr>
      <vt:lpstr>Temporally Coherent Algorithm</vt:lpstr>
      <vt:lpstr>Slide 22</vt:lpstr>
      <vt:lpstr>Slide 23</vt:lpstr>
      <vt:lpstr>Slide 24</vt:lpstr>
      <vt:lpstr>Slide 25</vt:lpstr>
      <vt:lpstr>Slide 26</vt:lpstr>
      <vt:lpstr>Our Work-Efficient GPU Pipeline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Experimental Methodology</vt:lpstr>
      <vt:lpstr>Accuracy</vt:lpstr>
      <vt:lpstr>Computational Domain Size</vt:lpstr>
      <vt:lpstr>Speed</vt:lpstr>
      <vt:lpstr>Slide 59</vt:lpstr>
      <vt:lpstr>Slide 60</vt:lpstr>
      <vt:lpstr>Slide 61</vt:lpstr>
      <vt:lpstr>Slide 62</vt:lpstr>
      <vt:lpstr>Limitations</vt:lpstr>
      <vt:lpstr>Future Work</vt:lpstr>
      <vt:lpstr>?</vt:lpstr>
    </vt:vector>
  </TitlesOfParts>
  <Company>University of Calgary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Work-Efficient GPU Algorithm for Level Set Segmentation</dc:title>
  <dc:creator>Mike Roberts, Jeff Packer, Mario Costa Sousa, Joseph Ross Mitchell</dc:creator>
  <cp:lastModifiedBy>mike</cp:lastModifiedBy>
  <cp:revision>309</cp:revision>
  <dcterms:created xsi:type="dcterms:W3CDTF">2009-03-18T21:54:07Z</dcterms:created>
  <dcterms:modified xsi:type="dcterms:W3CDTF">2010-09-16T08:42:42Z</dcterms:modified>
</cp:coreProperties>
</file>